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modernComment_167_ED24FD2B.xml" ContentType="application/vnd.ms-powerpoint.comments+xml"/>
  <Override PartName="/ppt/notesSlides/notesSlide1.xml" ContentType="application/vnd.openxmlformats-officedocument.presentationml.notesSlide+xml"/>
  <Override PartName="/ppt/comments/modernComment_16C_5A84E04A.xml" ContentType="application/vnd.ms-powerpoint.comments+xml"/>
  <Override PartName="/ppt/comments/modernComment_19E_78F92F42.xml" ContentType="application/vnd.ms-powerpoint.comments+xml"/>
  <Override PartName="/ppt/comments/modernComment_19F_422502A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8_73F05D36.xml" ContentType="application/vnd.ms-powerpoint.comments+xml"/>
  <Override PartName="/ppt/comments/modernComment_182_46A0D80F.xml" ContentType="application/vnd.ms-powerpoint.comments+xml"/>
  <Override PartName="/ppt/comments/modernComment_184_E29CBD1F.xml" ContentType="application/vnd.ms-powerpoint.comments+xml"/>
  <Override PartName="/ppt/comments/modernComment_185_1E40FE07.xml" ContentType="application/vnd.ms-powerpoint.comments+xml"/>
  <Override PartName="/ppt/comments/modernComment_186_A6BAC75D.xml" ContentType="application/vnd.ms-powerpoint.comments+xml"/>
  <Override PartName="/ppt/comments/modernComment_183_2B7BE204.xml" ContentType="application/vnd.ms-powerpoint.comments+xml"/>
  <Override PartName="/ppt/comments/modernComment_1A5_6A238FB9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1_D1EFDCC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32" r:id="rId3"/>
  </p:sldMasterIdLst>
  <p:notesMasterIdLst>
    <p:notesMasterId r:id="rId79"/>
  </p:notesMasterIdLst>
  <p:sldIdLst>
    <p:sldId id="331" r:id="rId4"/>
    <p:sldId id="317" r:id="rId5"/>
    <p:sldId id="344" r:id="rId6"/>
    <p:sldId id="346" r:id="rId7"/>
    <p:sldId id="345" r:id="rId8"/>
    <p:sldId id="333" r:id="rId9"/>
    <p:sldId id="335" r:id="rId10"/>
    <p:sldId id="334" r:id="rId11"/>
    <p:sldId id="424" r:id="rId12"/>
    <p:sldId id="425" r:id="rId13"/>
    <p:sldId id="426" r:id="rId14"/>
    <p:sldId id="359" r:id="rId15"/>
    <p:sldId id="276" r:id="rId16"/>
    <p:sldId id="336" r:id="rId17"/>
    <p:sldId id="328" r:id="rId18"/>
    <p:sldId id="339" r:id="rId19"/>
    <p:sldId id="337" r:id="rId20"/>
    <p:sldId id="338" r:id="rId21"/>
    <p:sldId id="340" r:id="rId22"/>
    <p:sldId id="329" r:id="rId23"/>
    <p:sldId id="341" r:id="rId24"/>
    <p:sldId id="342" r:id="rId25"/>
    <p:sldId id="343" r:id="rId26"/>
    <p:sldId id="408" r:id="rId27"/>
    <p:sldId id="364" r:id="rId28"/>
    <p:sldId id="414" r:id="rId29"/>
    <p:sldId id="415" r:id="rId30"/>
    <p:sldId id="348" r:id="rId31"/>
    <p:sldId id="395" r:id="rId32"/>
    <p:sldId id="394" r:id="rId33"/>
    <p:sldId id="420" r:id="rId34"/>
    <p:sldId id="396" r:id="rId35"/>
    <p:sldId id="264" r:id="rId36"/>
    <p:sldId id="383" r:id="rId37"/>
    <p:sldId id="384" r:id="rId38"/>
    <p:sldId id="362" r:id="rId39"/>
    <p:sldId id="286" r:id="rId40"/>
    <p:sldId id="363" r:id="rId41"/>
    <p:sldId id="366" r:id="rId42"/>
    <p:sldId id="360" r:id="rId43"/>
    <p:sldId id="386" r:id="rId44"/>
    <p:sldId id="388" r:id="rId45"/>
    <p:sldId id="389" r:id="rId46"/>
    <p:sldId id="390" r:id="rId47"/>
    <p:sldId id="387" r:id="rId48"/>
    <p:sldId id="421" r:id="rId49"/>
    <p:sldId id="372" r:id="rId50"/>
    <p:sldId id="373" r:id="rId51"/>
    <p:sldId id="371" r:id="rId52"/>
    <p:sldId id="374" r:id="rId53"/>
    <p:sldId id="375" r:id="rId54"/>
    <p:sldId id="377" r:id="rId55"/>
    <p:sldId id="376" r:id="rId56"/>
    <p:sldId id="379" r:id="rId57"/>
    <p:sldId id="380" r:id="rId58"/>
    <p:sldId id="397" r:id="rId59"/>
    <p:sldId id="417" r:id="rId60"/>
    <p:sldId id="354" r:id="rId61"/>
    <p:sldId id="418" r:id="rId62"/>
    <p:sldId id="330" r:id="rId63"/>
    <p:sldId id="278" r:id="rId64"/>
    <p:sldId id="279" r:id="rId65"/>
    <p:sldId id="265" r:id="rId66"/>
    <p:sldId id="318" r:id="rId67"/>
    <p:sldId id="268" r:id="rId68"/>
    <p:sldId id="269" r:id="rId69"/>
    <p:sldId id="262" r:id="rId70"/>
    <p:sldId id="270" r:id="rId71"/>
    <p:sldId id="271" r:id="rId72"/>
    <p:sldId id="381" r:id="rId73"/>
    <p:sldId id="273" r:id="rId74"/>
    <p:sldId id="272" r:id="rId75"/>
    <p:sldId id="281" r:id="rId76"/>
    <p:sldId id="277" r:id="rId77"/>
    <p:sldId id="393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4A3ECF-F2A7-9CF2-5556-A5D12DC8AD55}" name="Gabriel VANDERSIPPE" initials="GV" userId="S::gabriel.vandersippe@etu.minesparis.psl.eu::08c3e87f-59df-4a16-9ac6-83bb9e5275fd" providerId="AD"/>
  <p188:author id="{9ED1E1F5-AA0E-40E0-926A-FB8FCEF4FEFE}" name="Eliot Delachaux" initials="ED" userId="3bab0c6560e7c5c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0381"/>
    <a:srgbClr val="BFE02E"/>
    <a:srgbClr val="1F77B4"/>
    <a:srgbClr val="976CBF"/>
    <a:srgbClr val="356289"/>
    <a:srgbClr val="5F97B8"/>
    <a:srgbClr val="C7D192"/>
    <a:srgbClr val="99A26C"/>
    <a:srgbClr val="D0B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17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8/10/relationships/authors" Target="author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omments/modernComment_111_D1EFDC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82DB97-16F2-473A-9FB2-9BB7BD5862E5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67_ED24FD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16EA1F-DEEF-4E3E-918F-5007F5849A8A}" authorId="{EE4A3ECF-F2A7-9CF2-5556-A5D12DC8AD55}" created="2026-02-05T17:16:37.7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78624299" sldId="359"/>
      <ac:picMk id="24" creationId="{E7D03029-A0A2-2B67-8313-EC5C7A56A086}"/>
    </ac:deMkLst>
    <p188:txBody>
      <a:bodyPr/>
      <a:lstStyle/>
      <a:p>
        <a:r>
          <a:rPr lang="en-US"/>
          <a:t>Ne pas grouper, ça casse les animations c'est casse-pieds</a:t>
        </a:r>
      </a:p>
    </p188:txBody>
  </p188:cm>
</p188:cmLst>
</file>

<file path=ppt/comments/modernComment_168_73F05D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DF65D9-EAD1-463F-B708-8E16A582EC0C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6C_5A84E0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9EA513-1E97-4CF9-A026-6A0A59904C8D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2_46A0D8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1A4561-A0B8-48AD-ACCE-9A46844B3556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3_2B7BE2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267F25-5D87-469D-90AB-0AC42EC4FFFA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4_E29CBD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D56637-F2DE-4C66-9F51-D10F0BC5E38B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5_1E40FE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7C70E8-AA73-44F7-97DC-A778009F82CD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6_A6BAC7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5CBE35-4603-4996-95FC-50174B483E91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9E_78F92F4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01D96F-EFD8-4A28-8046-8F31B62C0631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9F_422502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BEA026-0152-4CE0-8534-4ACE7C8DD693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A5_6A238F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68EB4D-51CC-438E-BDF4-7FCA8D38F0DA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48A6A-6A09-446B-A3DF-98E41549C628}" type="datetimeFigureOut">
              <a:rPr lang="en-GB" smtClean="0"/>
              <a:t>20/02/2026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F1CD6-A0A7-4067-A46D-C89349FA61C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53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66FEC-E271-5F13-3263-4446E4A5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40A9706-DB27-5DFB-17F1-00854391A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10B2AF-0BDD-AD2C-5FB6-07BDCA510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BDDC92-D505-7CEB-AFE6-045272FA5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9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0801E-F17D-49F8-A5EE-5A04936997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81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6C0E-D699-7198-4AA7-9E14466D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0623DE1-34E7-403F-5C61-B2E70CBA7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123A4A-DC96-165C-BC07-B2B2FC075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9AA8F2-888F-B51F-08CB-C9A486306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0801E-F17D-49F8-A5EE-5A04936997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59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3D6A9-E7D0-E69F-D818-48C1E394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1D445D-69D8-34E7-A8BA-6E97158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0BBA7A-5CE2-5A38-2316-BF2E18476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6E0C6C-D28A-F619-A65B-A17B95F41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0801E-F17D-49F8-A5EE-5A04936997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698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8E2D-3E57-FB2A-DDFB-990F554F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966782-7BAE-94D2-C637-45A95F12C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1AEEC1-C15F-15B2-70BE-1EA2A28CF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27AC3-9961-F719-3B14-B47A566E0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394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9D1-5E5E-7B88-C77B-713EE88E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402A06-5FC3-C3DE-4CCA-88C45D42C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3AB2D-01EF-9E5F-98FD-2809ABFE9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1253-8C6E-3A4B-E768-BFCAA3B6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03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983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B350A-E184-6D18-BD7E-F1BA76B31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3699DA-227A-615C-5203-A7A363921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ECA29E-5D12-7134-5579-069D5944E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5C3E8E-ECF7-BF0A-3D70-121D41B17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86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E9074E9E-0794-4E5A-822F-C8525F65C9F7}" type="datetime1">
              <a:rPr lang="en-GB" smtClean="0"/>
              <a:t>20/02/2026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421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61FF6-327E-4E7E-A86D-29F197969E5D}" type="datetime1">
              <a:rPr lang="en-GB" smtClean="0"/>
              <a:t>20/02/2026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89F1D-3E58-45E5-B7FE-2FC050E991D0}" type="datetime1">
              <a:rPr lang="en-GB" smtClean="0"/>
              <a:t>20/02/2026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2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3486C8-2360-A0FB-064D-DE3B6172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C05537-9866-5DEA-F20F-37822DAB7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4DF7D3-92FC-199F-FE83-718353F9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59FF-CA27-44F7-87F2-E505ACA63E2B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8AC210-43C7-8A89-E7C1-E4A849CF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6008C-CE2F-565A-D1EF-478E613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310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1CAA02-EA4B-1F74-A783-76630FA9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E7A10-8461-3834-87FC-0B51A25D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705C86-A81F-B3ED-41D8-48C95EFE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73B8-F6B9-4979-9F81-F7F96674EAB3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8EAEAA-B3AB-5AE3-2313-458A2F94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B529F5-AA08-FFCE-E832-A708D580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932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FECC6B-82BD-EEC3-CA0F-14C3467B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B2097B-593E-4932-B5D5-8BDEE790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CA19FE-0627-448A-3908-FD96001D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5A20-9CD2-4AD4-9390-478DDD89B1EA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95DC14-DA1E-74B1-94B3-67A01631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3DD722-6DE3-8D01-2B70-C7F1C59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77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F5ADE-09F0-392D-A553-4CAD4BB1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96A50-5582-5784-F237-8EC201F74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90CB64-D7E8-52FB-755E-F0108A97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CF330B-B319-9835-BA2D-3C50AE7E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4AF7-ABBE-49C7-9F42-39929CEBC713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7BD297-A89F-53F7-11FA-C648BE6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E7D09A-53F8-878C-3D6B-FB406644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312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B5435-4A26-8DE5-970B-4D1FDE34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BC815B-D3BB-5B01-99A4-6555FFB31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AE98AB-8262-E13D-A0BB-20D6C6EAE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4BB66-F7D9-AD7C-696C-5F0CEBBDF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3B9949E-8701-B768-A40F-08FC1A988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679358-7122-3212-C79F-8969B4E2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439A-8708-439F-98C8-1081E0671373}" type="datetime1">
              <a:rPr lang="en-GB" smtClean="0"/>
              <a:t>20/02/2026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FBB486-99F6-4433-A2D2-9DE0BF05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028135-21EA-5D89-8F0D-E97EEC2A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748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52A82-7744-EB8D-6281-3810B3E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34732-89C8-AE09-B54B-D2FEC900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75A28-3904-4D33-90E3-6C58A0EC7441}" type="datetime1">
              <a:rPr lang="en-GB" smtClean="0"/>
              <a:t>20/02/2026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7EA66A-63BA-41AC-93C3-01EB9F95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DB61F5-327D-5FC0-FFC2-FCE3C4EF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451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3CA2E-09FA-86F3-2CCB-A0A1F6CD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5706-160F-4291-9BAA-5F044F5549D3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C8BD98-73A2-F3BA-0A1B-AEA81257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0D90B8-AA99-665E-0C29-4733977A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512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4A608-9BDA-65FA-1F95-FE95B1E6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96F37-CBD8-03AB-BB02-D749E90CE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0E382A-C2C7-6122-5106-7FF94E375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68DFCD-53BB-8741-309A-2C3A32E6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6A07-C3B7-4E8A-B221-2CB3A7580296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F98D6-9D8A-CE22-F1F5-30813D77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5D3C8C-9E44-BF82-824C-7C48F1B6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6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1C9A0A0-9FDB-4FF4-B526-3AB91CDF89C7}" type="datetime1">
              <a:rPr lang="en-GB" smtClean="0"/>
              <a:t>20/02/2026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55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0A87F-17DD-80BB-42A4-19EF2C5B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58E8DD-3FF0-5C8F-8B78-3F2810246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F9C71F-563C-EFA9-B446-E4C39BF1F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F452B2-1D6F-BC2F-6B41-51803336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57754-566C-4DE8-AF12-ED018AA7A223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07CF63-0BA2-AB4E-D936-30C92C1D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D75A21-00EB-98DC-77A5-BEA8DB24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151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F4A48-1AB0-CD09-EB6C-F080D44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EDBA4B-78A7-807F-B2B6-555394B33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A7F4F1-FAEA-21CA-3391-6C396326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8BE-ADBC-4662-96AB-694FC3DB7C1F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9063D9-A135-DFDA-7CCB-38A762D3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EF649-AB16-2FDE-D34C-178A89F2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49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33FCFD-BCF9-05FD-1BB2-E3FDAFC0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6BEE64-AF30-29CD-E1BA-7BC61E35A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A960A3-1B7C-F23D-A50B-F30A029E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31D-973B-4617-B520-265E2521B04F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9EDF6E-DEBB-EDF8-5B7F-E315DAB0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831018-B2D0-DEBC-C84E-F7E7A7C7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68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3486C8-2360-A0FB-064D-DE3B6172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C05537-9866-5DEA-F20F-37822DAB7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4DF7D3-92FC-199F-FE83-718353F9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87D3-9968-404A-9E64-D06CB56F92AD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8AC210-43C7-8A89-E7C1-E4A849CF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6008C-CE2F-565A-D1EF-478E613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681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1CAA02-EA4B-1F74-A783-76630FA9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E7A10-8461-3834-87FC-0B51A25D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705C86-A81F-B3ED-41D8-48C95EFE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AB8F-00B6-4C8E-857E-445ED3F6B710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8EAEAA-B3AB-5AE3-2313-458A2F94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B529F5-AA08-FFCE-E832-A708D580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50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FECC6B-82BD-EEC3-CA0F-14C3467B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B2097B-593E-4932-B5D5-8BDEE790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CA19FE-0627-448A-3908-FD96001D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DEA6-BD60-4025-810D-BF1CEDEDA349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95DC14-DA1E-74B1-94B3-67A01631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3DD722-6DE3-8D01-2B70-C7F1C59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417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F5ADE-09F0-392D-A553-4CAD4BB1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96A50-5582-5784-F237-8EC201F74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90CB64-D7E8-52FB-755E-F0108A97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CF330B-B319-9835-BA2D-3C50AE7E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0CCB-3A37-40E7-9A04-260F27CA30E8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7BD297-A89F-53F7-11FA-C648BE6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E7D09A-53F8-878C-3D6B-FB406644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31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B5435-4A26-8DE5-970B-4D1FDE34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BC815B-D3BB-5B01-99A4-6555FFB31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AE98AB-8262-E13D-A0BB-20D6C6EAE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4BB66-F7D9-AD7C-696C-5F0CEBBDF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3B9949E-8701-B768-A40F-08FC1A988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679358-7122-3212-C79F-8969B4E2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96350-A82B-416A-B565-A120A9B536D1}" type="datetime1">
              <a:rPr lang="en-GB" smtClean="0"/>
              <a:t>20/02/2026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FBB486-99F6-4433-A2D2-9DE0BF05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028135-21EA-5D89-8F0D-E97EEC2A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1756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52A82-7744-EB8D-6281-3810B3E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34732-89C8-AE09-B54B-D2FEC900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9D59-069C-43BA-BD96-3097CDE075DD}" type="datetime1">
              <a:rPr lang="en-GB" smtClean="0"/>
              <a:t>20/02/2026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7EA66A-63BA-41AC-93C3-01EB9F95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DB61F5-327D-5FC0-FFC2-FCE3C4EF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17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3CA2E-09FA-86F3-2CCB-A0A1F6CD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E7E-450D-4161-BC81-869C9970F18E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C8BD98-73A2-F3BA-0A1B-AEA81257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0D90B8-AA99-665E-0C29-4733977A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05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561-DC57-4E33-B3F7-C74820E7D04F}" type="datetime1">
              <a:rPr lang="en-GB" smtClean="0"/>
              <a:t>20/02/2026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25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4A608-9BDA-65FA-1F95-FE95B1E6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96F37-CBD8-03AB-BB02-D749E90CE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0E382A-C2C7-6122-5106-7FF94E375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68DFCD-53BB-8741-309A-2C3A32E6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2BA3-57C5-4B2D-8292-030AD596479A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F98D6-9D8A-CE22-F1F5-30813D77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5D3C8C-9E44-BF82-824C-7C48F1B6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890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0A87F-17DD-80BB-42A4-19EF2C5B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58E8DD-3FF0-5C8F-8B78-3F2810246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F9C71F-563C-EFA9-B446-E4C39BF1F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F452B2-1D6F-BC2F-6B41-51803336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1A95-2ED0-4864-AAE3-B61248B294E8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07CF63-0BA2-AB4E-D936-30C92C1D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D75A21-00EB-98DC-77A5-BEA8DB24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081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F4A48-1AB0-CD09-EB6C-F080D44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EDBA4B-78A7-807F-B2B6-555394B33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A7F4F1-FAEA-21CA-3391-6C396326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3072-DC44-4A6D-94EF-E7F5B48B1F32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9063D9-A135-DFDA-7CCB-38A762D3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EF649-AB16-2FDE-D34C-178A89F2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4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33FCFD-BCF9-05FD-1BB2-E3FDAFC0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6BEE64-AF30-29CD-E1BA-7BC61E35A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A960A3-1B7C-F23D-A50B-F30A029E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699-A5DE-4829-A378-6C5ACC91C6FF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9EDF6E-DEBB-EDF8-5B7F-E315DAB0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831018-B2D0-DEBC-C84E-F7E7A7C7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64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C52A6BE-8B85-4EB7-9D04-54D9401CFE62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4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1D33685-5469-4B51-BE45-254798671D67}" type="datetime1">
              <a:rPr lang="en-GB" smtClean="0"/>
              <a:t>20/02/2026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04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452-C1CA-49B5-A3D3-E93C71D227E1}" type="datetime1">
              <a:rPr lang="en-GB" smtClean="0"/>
              <a:t>20/02/2026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2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E68C-F426-4B9A-B3F0-C80742EF459A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1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17DCCA71-165F-4972-ABEC-CB3751A7FD6D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9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14947703-9389-4D6A-8490-9A5888ED6F24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1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31642-8BC3-4C7F-A0A1-38299BAFA05C}" type="datetime1">
              <a:rPr lang="en-GB" smtClean="0"/>
              <a:t>20/02/2026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7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7FB282-4A99-8BB3-1937-DB1744C6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EAAEA2-36B8-23F6-49E2-5ACD4707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E947E-E5C3-EAC0-12F5-E6C975967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09B7C-9DD4-45C2-A2B6-936DFA1F3F08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D0A492-6B92-58A6-A3AC-86759D0CF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31E69-3ED7-C8A0-15C0-C0AE3BA81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77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7FB282-4A99-8BB3-1937-DB1744C6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EAAEA2-36B8-23F6-49E2-5ACD4707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E947E-E5C3-EAC0-12F5-E6C975967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50BA2-1B6C-4211-868B-31F7D1F80E78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D0A492-6B92-58A6-A3AC-86759D0CF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31E69-3ED7-C8A0-15C0-C0AE3BA81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71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microsoft.com/office/2018/10/relationships/comments" Target="../comments/modernComment_167_ED24FD2B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2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2.png"/><Relationship Id="rId10" Type="http://schemas.openxmlformats.org/officeDocument/2006/relationships/image" Target="../media/image34.jpeg"/><Relationship Id="rId4" Type="http://schemas.openxmlformats.org/officeDocument/2006/relationships/image" Target="../media/image28.sv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jpeg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16C_5A84E04A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19E_78F92F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8/10/relationships/comments" Target="../comments/modernComment_19F_422502A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46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46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50.png"/><Relationship Id="rId2" Type="http://schemas.openxmlformats.org/officeDocument/2006/relationships/image" Target="../media/image45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39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91.png"/><Relationship Id="rId7" Type="http://schemas.openxmlformats.org/officeDocument/2006/relationships/image" Target="../media/image53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5" Type="http://schemas.openxmlformats.org/officeDocument/2006/relationships/image" Target="../media/image511.png"/><Relationship Id="rId4" Type="http://schemas.openxmlformats.org/officeDocument/2006/relationships/image" Target="../media/image501.png"/><Relationship Id="rId9" Type="http://schemas.openxmlformats.org/officeDocument/2006/relationships/image" Target="../media/image5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10.png"/><Relationship Id="rId3" Type="http://schemas.openxmlformats.org/officeDocument/2006/relationships/image" Target="../media/image491.png"/><Relationship Id="rId7" Type="http://schemas.openxmlformats.org/officeDocument/2006/relationships/image" Target="../media/image530.png"/><Relationship Id="rId12" Type="http://schemas.openxmlformats.org/officeDocument/2006/relationships/image" Target="../media/image600.png"/><Relationship Id="rId2" Type="http://schemas.openxmlformats.org/officeDocument/2006/relationships/image" Target="../media/image480.png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11" Type="http://schemas.openxmlformats.org/officeDocument/2006/relationships/image" Target="../media/image590.png"/><Relationship Id="rId5" Type="http://schemas.openxmlformats.org/officeDocument/2006/relationships/image" Target="../media/image511.png"/><Relationship Id="rId15" Type="http://schemas.openxmlformats.org/officeDocument/2006/relationships/image" Target="../media/image540.png"/><Relationship Id="rId10" Type="http://schemas.openxmlformats.org/officeDocument/2006/relationships/image" Target="../media/image580.png"/><Relationship Id="rId4" Type="http://schemas.openxmlformats.org/officeDocument/2006/relationships/image" Target="../media/image501.png"/><Relationship Id="rId9" Type="http://schemas.openxmlformats.org/officeDocument/2006/relationships/image" Target="../media/image570.png"/><Relationship Id="rId14" Type="http://schemas.openxmlformats.org/officeDocument/2006/relationships/image" Target="../media/image6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4.png"/><Relationship Id="rId18" Type="http://schemas.openxmlformats.org/officeDocument/2006/relationships/image" Target="../media/image540.png"/><Relationship Id="rId3" Type="http://schemas.openxmlformats.org/officeDocument/2006/relationships/image" Target="../media/image491.png"/><Relationship Id="rId7" Type="http://schemas.openxmlformats.org/officeDocument/2006/relationships/image" Target="../media/image530.png"/><Relationship Id="rId12" Type="http://schemas.openxmlformats.org/officeDocument/2006/relationships/image" Target="../media/image630.png"/><Relationship Id="rId17" Type="http://schemas.openxmlformats.org/officeDocument/2006/relationships/image" Target="../media/image620.png"/><Relationship Id="rId2" Type="http://schemas.openxmlformats.org/officeDocument/2006/relationships/image" Target="../media/image480.png"/><Relationship Id="rId16" Type="http://schemas.openxmlformats.org/officeDocument/2006/relationships/image" Target="../media/image65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11" Type="http://schemas.openxmlformats.org/officeDocument/2006/relationships/image" Target="../media/image590.png"/><Relationship Id="rId5" Type="http://schemas.openxmlformats.org/officeDocument/2006/relationships/image" Target="../media/image511.png"/><Relationship Id="rId15" Type="http://schemas.openxmlformats.org/officeDocument/2006/relationships/image" Target="../media/image610.png"/><Relationship Id="rId10" Type="http://schemas.openxmlformats.org/officeDocument/2006/relationships/image" Target="../media/image580.png"/><Relationship Id="rId19" Type="http://schemas.openxmlformats.org/officeDocument/2006/relationships/image" Target="../media/image66.png"/><Relationship Id="rId4" Type="http://schemas.openxmlformats.org/officeDocument/2006/relationships/image" Target="../media/image501.png"/><Relationship Id="rId9" Type="http://schemas.openxmlformats.org/officeDocument/2006/relationships/image" Target="../media/image570.png"/><Relationship Id="rId14" Type="http://schemas.openxmlformats.org/officeDocument/2006/relationships/image" Target="../media/image6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4.png"/><Relationship Id="rId18" Type="http://schemas.openxmlformats.org/officeDocument/2006/relationships/image" Target="../media/image540.png"/><Relationship Id="rId3" Type="http://schemas.openxmlformats.org/officeDocument/2006/relationships/image" Target="../media/image491.png"/><Relationship Id="rId21" Type="http://schemas.openxmlformats.org/officeDocument/2006/relationships/image" Target="../media/image67.png"/><Relationship Id="rId7" Type="http://schemas.openxmlformats.org/officeDocument/2006/relationships/image" Target="../media/image530.png"/><Relationship Id="rId12" Type="http://schemas.openxmlformats.org/officeDocument/2006/relationships/image" Target="../media/image630.png"/><Relationship Id="rId17" Type="http://schemas.openxmlformats.org/officeDocument/2006/relationships/image" Target="../media/image620.png"/><Relationship Id="rId2" Type="http://schemas.openxmlformats.org/officeDocument/2006/relationships/image" Target="../media/image480.png"/><Relationship Id="rId16" Type="http://schemas.openxmlformats.org/officeDocument/2006/relationships/image" Target="../media/image65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11" Type="http://schemas.openxmlformats.org/officeDocument/2006/relationships/image" Target="../media/image590.png"/><Relationship Id="rId5" Type="http://schemas.openxmlformats.org/officeDocument/2006/relationships/image" Target="../media/image511.png"/><Relationship Id="rId15" Type="http://schemas.openxmlformats.org/officeDocument/2006/relationships/image" Target="../media/image610.png"/><Relationship Id="rId10" Type="http://schemas.openxmlformats.org/officeDocument/2006/relationships/image" Target="../media/image580.png"/><Relationship Id="rId19" Type="http://schemas.openxmlformats.org/officeDocument/2006/relationships/image" Target="../media/image66.png"/><Relationship Id="rId4" Type="http://schemas.openxmlformats.org/officeDocument/2006/relationships/image" Target="../media/image501.png"/><Relationship Id="rId9" Type="http://schemas.openxmlformats.org/officeDocument/2006/relationships/image" Target="../media/image570.png"/><Relationship Id="rId14" Type="http://schemas.openxmlformats.org/officeDocument/2006/relationships/image" Target="../media/image6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8/10/relationships/comments" Target="../comments/modernComment_168_73F05D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8/10/relationships/comments" Target="../comments/modernComment_182_46A0D80F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8/10/relationships/comments" Target="../comments/modernComment_184_E29CBD1F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microsoft.com/office/2018/10/relationships/comments" Target="../comments/modernComment_185_1E40FE0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73.png"/><Relationship Id="rId5" Type="http://schemas.openxmlformats.org/officeDocument/2006/relationships/image" Target="../media/image62.png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microsoft.com/office/2018/10/relationships/comments" Target="../comments/modernComment_186_A6BAC75D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73.png"/><Relationship Id="rId5" Type="http://schemas.openxmlformats.org/officeDocument/2006/relationships/image" Target="../media/image62.png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61.png"/><Relationship Id="rId2" Type="http://schemas.microsoft.com/office/2018/10/relationships/comments" Target="../comments/modernComment_183_2B7BE20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7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61.png"/><Relationship Id="rId2" Type="http://schemas.microsoft.com/office/2018/10/relationships/comments" Target="../comments/modernComment_1A5_6A238FB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microsoft.com/office/2018/10/relationships/comments" Target="../comments/modernComment_111_D1EFDCCF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626F7-1C77-BF5D-037B-C0CC94A8D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6234-2BB6-C3B3-BCBB-1DDF3860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6837-32F7-4FB0-B2E6-1D3254E39EE6}" type="datetime1">
              <a:rPr lang="en-GB" smtClean="0"/>
              <a:t>20/02/2026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DF039D-7111-3A5F-E2BD-75D5A81B862A}"/>
              </a:ext>
            </a:extLst>
          </p:cNvPr>
          <p:cNvSpPr/>
          <p:nvPr/>
        </p:nvSpPr>
        <p:spPr>
          <a:xfrm>
            <a:off x="651731" y="1269016"/>
            <a:ext cx="389950" cy="1791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6F565070-2CEE-34C1-08DD-9FC055CB3EB0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98BF21-6411-0051-63DB-471C8490F745}"/>
              </a:ext>
            </a:extLst>
          </p:cNvPr>
          <p:cNvSpPr txBox="1"/>
          <p:nvPr/>
        </p:nvSpPr>
        <p:spPr>
          <a:xfrm>
            <a:off x="1066943" y="1177011"/>
            <a:ext cx="3990681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0" i="0" u="none" strike="noStrike" baseline="0" err="1">
                <a:solidFill>
                  <a:srgbClr val="000000"/>
                </a:solidFill>
                <a:latin typeface="Calibri"/>
              </a:rPr>
              <a:t>Numerical</a:t>
            </a:r>
            <a:r>
              <a:rPr lang="fr-FR" sz="4000" b="0" i="0" u="none" strike="noStrike" baseline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4000" b="0" i="0" u="none" strike="noStrike" baseline="0" err="1">
                <a:solidFill>
                  <a:srgbClr val="000000"/>
                </a:solidFill>
                <a:latin typeface="Calibri"/>
              </a:rPr>
              <a:t>analysis</a:t>
            </a:r>
            <a:r>
              <a:rPr lang="fr-FR" sz="4000" b="0" i="0" u="none" strike="noStrike" baseline="0">
                <a:solidFill>
                  <a:srgbClr val="000000"/>
                </a:solidFill>
                <a:latin typeface="Calibri"/>
              </a:rPr>
              <a:t> of </a:t>
            </a:r>
            <a:r>
              <a:rPr lang="fr-FR" sz="4000" b="0" i="0" u="none" strike="noStrike" baseline="0" err="1">
                <a:solidFill>
                  <a:srgbClr val="000000"/>
                </a:solidFill>
                <a:latin typeface="Calibri"/>
              </a:rPr>
              <a:t>protected</a:t>
            </a:r>
            <a:r>
              <a:rPr lang="fr-FR" sz="4000" b="0" i="0" u="none" strike="noStrike" baseline="0">
                <a:solidFill>
                  <a:srgbClr val="000000"/>
                </a:solidFill>
                <a:latin typeface="Calibri"/>
              </a:rPr>
              <a:t> qubits</a:t>
            </a:r>
            <a:r>
              <a:rPr sz="4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fr-FR" sz="3000">
              <a:solidFill>
                <a:srgbClr val="000000"/>
              </a:solidFill>
              <a:latin typeface="Avenir Next LT Pro"/>
              <a:ea typeface="Calibri"/>
              <a:cs typeface="Calibri"/>
            </a:endParaRPr>
          </a:p>
          <a:p>
            <a:endParaRPr lang="fr-FR" sz="3000">
              <a:latin typeface="Calibri"/>
              <a:ea typeface="Calibri"/>
              <a:cs typeface="Calibri"/>
            </a:endParaRPr>
          </a:p>
          <a:p>
            <a:br>
              <a:rPr sz="3000" b="0" i="0">
                <a:latin typeface="Calibri"/>
                <a:ea typeface="Calibri"/>
                <a:cs typeface="Calibri"/>
              </a:rPr>
            </a:br>
            <a:r>
              <a:rPr lang="fr-FR" sz="3000" b="0" i="1" u="none" strike="noStrike" baseline="0">
                <a:solidFill>
                  <a:srgbClr val="000000"/>
                </a:solidFill>
                <a:latin typeface="Calibri"/>
              </a:rPr>
              <a:t>TR CONTROL:</a:t>
            </a: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 </a:t>
            </a:r>
            <a:r>
              <a:rPr sz="3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br>
              <a:rPr sz="3000" b="0" i="0">
                <a:latin typeface="Calibri"/>
                <a:ea typeface="Calibri"/>
                <a:cs typeface="Calibri"/>
              </a:rPr>
            </a:br>
            <a:r>
              <a:rPr sz="3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br>
              <a:rPr sz="3000" b="0" i="0">
                <a:latin typeface="Calibri"/>
                <a:ea typeface="Calibri"/>
                <a:cs typeface="Calibri"/>
              </a:rPr>
            </a:b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Gabriel </a:t>
            </a:r>
            <a:r>
              <a:rPr lang="fr-FR" sz="3000" b="0" i="0" u="none" strike="noStrike" baseline="0" err="1">
                <a:solidFill>
                  <a:srgbClr val="000000"/>
                </a:solidFill>
                <a:latin typeface="Calibri"/>
              </a:rPr>
              <a:t>Vandersippe</a:t>
            </a: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,</a:t>
            </a:r>
            <a:r>
              <a:rPr sz="3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br>
              <a:rPr sz="3000" b="0" i="0">
                <a:latin typeface="Calibri"/>
                <a:ea typeface="Calibri"/>
                <a:cs typeface="Calibri"/>
              </a:rPr>
            </a:b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Eliot Delachaux</a:t>
            </a:r>
            <a:endParaRPr lang="fr-FR" sz="3000"/>
          </a:p>
          <a:p>
            <a:pPr algn="ctr"/>
            <a:endParaRPr lang="fr-FR"/>
          </a:p>
        </p:txBody>
      </p:sp>
      <p:pic>
        <p:nvPicPr>
          <p:cNvPr id="8" name="Image 7" descr="How to manipulate a superconducting qubit? - Q-munity">
            <a:extLst>
              <a:ext uri="{FF2B5EF4-FFF2-40B4-BE49-F238E27FC236}">
                <a16:creationId xmlns:a16="http://schemas.microsoft.com/office/drawing/2014/main" id="{7F00E161-2264-3FD2-6DF8-48069024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91" r="7376" b="1"/>
          <a:stretch>
            <a:fillRect/>
          </a:stretch>
        </p:blipFill>
        <p:spPr>
          <a:xfrm>
            <a:off x="5060442" y="1178605"/>
            <a:ext cx="6729984" cy="461917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B7221-F499-3B7D-E26B-695F47CB978E}"/>
              </a:ext>
            </a:extLst>
          </p:cNvPr>
          <p:cNvSpPr txBox="1"/>
          <p:nvPr/>
        </p:nvSpPr>
        <p:spPr>
          <a:xfrm>
            <a:off x="5259298" y="5798616"/>
            <a:ext cx="6529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Source : IBM (via The Quantum Insider)</a:t>
            </a:r>
            <a:endParaRPr lang="fr-FR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7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567579-5CA0-4EE9-CDDA-72F5F8AF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E68C-F426-4B9A-B3F0-C80742EF459A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67021D7-A53A-8FA0-32DE-2FCBA966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10</a:t>
            </a:fld>
            <a:endParaRPr lang="en-US"/>
          </a:p>
        </p:txBody>
      </p:sp>
      <p:pic>
        <p:nvPicPr>
          <p:cNvPr id="5" name="Image 4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D4018ACB-67E5-2AAF-9361-87689E66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8"/>
            <a:ext cx="12192000" cy="68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F9906E-8065-D758-1047-0BA0A8C3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E68C-F426-4B9A-B3F0-C80742EF459A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477364-32A2-D6B3-D8CF-D9C0C3F8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11</a:t>
            </a:fld>
            <a:endParaRPr lang="en-US"/>
          </a:p>
        </p:txBody>
      </p:sp>
      <p:pic>
        <p:nvPicPr>
          <p:cNvPr id="5" name="Image 4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F1705844-25D4-8CF6-A113-6FF0E72E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3"/>
            <a:ext cx="12192000" cy="68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7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506B-8CF0-FCFE-F2C8-8F1DDAF8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C25EE-A0AF-9C1B-5724-FC4E4DE7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7F0D5-E4BD-4DF9-ABD4-BEAA96D5AB10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3C61C-C506-700F-94EF-D8C50029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587330-455A-3AE0-205D-EAA5FA95D076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948FC-60F5-5661-9E40-D53A8D779A0B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Transmon</a:t>
            </a:r>
            <a:endParaRPr lang="en-US" sz="30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6B6DEAF-0910-98E1-66FA-E281D40B5AA7}"/>
              </a:ext>
            </a:extLst>
          </p:cNvPr>
          <p:cNvGrpSpPr/>
          <p:nvPr/>
        </p:nvGrpSpPr>
        <p:grpSpPr>
          <a:xfrm>
            <a:off x="621736" y="1099005"/>
            <a:ext cx="4444266" cy="4659990"/>
            <a:chOff x="6346800" y="564046"/>
            <a:chExt cx="5532280" cy="580081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E7D03029-A0A2-2B67-8313-EC5C7A56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6631" y="564046"/>
              <a:ext cx="4579167" cy="5800816"/>
            </a:xfrm>
            <a:prstGeom prst="rect">
              <a:avLst/>
            </a:prstGeom>
          </p:spPr>
        </p:pic>
        <p:pic>
          <p:nvPicPr>
            <p:cNvPr id="8" name="Image 2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648A105-4587-5663-6883-7949066F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219" t="-3540" r="69592" b="-6195"/>
            <a:stretch>
              <a:fillRect/>
            </a:stretch>
          </p:blipFill>
          <p:spPr>
            <a:xfrm>
              <a:off x="6346800" y="2801709"/>
              <a:ext cx="916094" cy="910555"/>
            </a:xfrm>
            <a:prstGeom prst="rect">
              <a:avLst/>
            </a:prstGeom>
          </p:spPr>
        </p:pic>
        <p:pic>
          <p:nvPicPr>
            <p:cNvPr id="20" name="Image 2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D4DB8F66-9657-EC66-E468-996573E6F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8169" t="9836" r="21075"/>
            <a:stretch>
              <a:fillRect/>
            </a:stretch>
          </p:blipFill>
          <p:spPr>
            <a:xfrm>
              <a:off x="10979569" y="2885785"/>
              <a:ext cx="899511" cy="71328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2167CF-24FB-C767-26C6-E63B570AB81D}"/>
                </a:ext>
              </a:extLst>
            </p:cNvPr>
            <p:cNvSpPr/>
            <p:nvPr/>
          </p:nvSpPr>
          <p:spPr>
            <a:xfrm>
              <a:off x="7354430" y="3094390"/>
              <a:ext cx="1041908" cy="160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34E36F-0412-EC60-DCFB-A65C8AA9BD47}"/>
                </a:ext>
              </a:extLst>
            </p:cNvPr>
            <p:cNvSpPr/>
            <p:nvPr/>
          </p:nvSpPr>
          <p:spPr>
            <a:xfrm>
              <a:off x="7354429" y="3343041"/>
              <a:ext cx="1041908" cy="160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B8008B-F659-F434-7698-F725CD16E7EB}"/>
                </a:ext>
              </a:extLst>
            </p:cNvPr>
            <p:cNvSpPr/>
            <p:nvPr/>
          </p:nvSpPr>
          <p:spPr>
            <a:xfrm>
              <a:off x="10258732" y="1921029"/>
              <a:ext cx="527719" cy="2767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323E9565-2B7E-6B96-708D-14D64DE73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2621" r="1652" b="35545"/>
            <a:stretch>
              <a:fillRect/>
            </a:stretch>
          </p:blipFill>
          <p:spPr>
            <a:xfrm>
              <a:off x="10120071" y="2793175"/>
              <a:ext cx="740584" cy="100569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788F10-2F94-9AA7-9C75-5B94913CEAF8}"/>
                </a:ext>
              </a:extLst>
            </p:cNvPr>
            <p:cNvSpPr/>
            <p:nvPr/>
          </p:nvSpPr>
          <p:spPr>
            <a:xfrm>
              <a:off x="10454179" y="1876814"/>
              <a:ext cx="69817" cy="110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2232A1-2250-5985-3D2B-80A60CA291DC}"/>
                </a:ext>
              </a:extLst>
            </p:cNvPr>
            <p:cNvSpPr/>
            <p:nvPr/>
          </p:nvSpPr>
          <p:spPr>
            <a:xfrm>
              <a:off x="10454178" y="3656305"/>
              <a:ext cx="69817" cy="110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BD4A8D2-5B00-8A51-DF84-B6BCF6F0D081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Koch,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Phys. Rev. A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7F7F7F"/>
                </a:solidFill>
                <a:ea typeface="+mn-lt"/>
                <a:cs typeface="+mn-lt"/>
              </a:rPr>
              <a:t>76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042319 (2007)</a:t>
            </a:r>
            <a:endParaRPr lang="en-US" sz="1600">
              <a:ea typeface="+mn-lt"/>
              <a:cs typeface="+mn-lt"/>
            </a:endParaRPr>
          </a:p>
          <a:p>
            <a:pPr algn="ctr"/>
            <a:endParaRPr lang="en-US" sz="1200">
              <a:solidFill>
                <a:srgbClr val="7F7F7F"/>
              </a:solidFill>
            </a:endParaRPr>
          </a:p>
        </p:txBody>
      </p:sp>
      <p:pic>
        <p:nvPicPr>
          <p:cNvPr id="30" name="Image 29" descr="Une image contenant texte, capture d’écran, graphisme, Graphique&#10;&#10;Le contenu généré par l’IA peut être incorrect.">
            <a:extLst>
              <a:ext uri="{FF2B5EF4-FFF2-40B4-BE49-F238E27FC236}">
                <a16:creationId xmlns:a16="http://schemas.microsoft.com/office/drawing/2014/main" id="{ABCD9D73-70FF-369A-DF1F-E31A6E504A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t="9056" r="9645" b="72203"/>
          <a:stretch>
            <a:fillRect/>
          </a:stretch>
        </p:blipFill>
        <p:spPr>
          <a:xfrm>
            <a:off x="6388467" y="1757464"/>
            <a:ext cx="4444266" cy="3343072"/>
          </a:xfrm>
          <a:prstGeom prst="rect">
            <a:avLst/>
          </a:prstGeom>
        </p:spPr>
      </p:pic>
      <p:sp>
        <p:nvSpPr>
          <p:cNvPr id="32" name="TextBox 27">
            <a:extLst>
              <a:ext uri="{FF2B5EF4-FFF2-40B4-BE49-F238E27FC236}">
                <a16:creationId xmlns:a16="http://schemas.microsoft.com/office/drawing/2014/main" id="{0B9220D6-E360-B7DC-4885-690F8CFB0ECF}"/>
              </a:ext>
            </a:extLst>
          </p:cNvPr>
          <p:cNvSpPr txBox="1"/>
          <p:nvPr/>
        </p:nvSpPr>
        <p:spPr>
          <a:xfrm>
            <a:off x="2637633" y="5200342"/>
            <a:ext cx="122246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7F7F7F"/>
                </a:solidFill>
                <a:ea typeface="+mn-lt"/>
                <a:cs typeface="+mn-lt"/>
              </a:rPr>
              <a:t>Houck lab 	</a:t>
            </a:r>
            <a:r>
              <a:rPr lang="en-US" sz="1600" dirty="0" err="1">
                <a:solidFill>
                  <a:srgbClr val="7F7F7F"/>
                </a:solidFill>
                <a:ea typeface="+mn-lt"/>
                <a:cs typeface="+mn-lt"/>
              </a:rPr>
              <a:t>arXiv</a:t>
            </a:r>
            <a:r>
              <a:rPr lang="en-US" sz="1600" dirty="0">
                <a:solidFill>
                  <a:srgbClr val="7F7F7F"/>
                </a:solidFill>
                <a:ea typeface="+mn-lt"/>
                <a:cs typeface="+mn-lt"/>
              </a:rPr>
              <a:t> : 2003.00024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624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4533B5F-AF84-D08C-4436-5C66DCC5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008B-D567-4AAC-80E4-0DB61044E63D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9BACBF-C17A-404C-10E1-C0B348D7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34A7E-F544-3AA2-4DA6-B9D51A5C24E5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E64B4D-AFD0-F846-420C-DFEB56BFAB5A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Josephson Junction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3EB2070-C97C-448B-AF4A-8644123F676C}"/>
              </a:ext>
            </a:extLst>
          </p:cNvPr>
          <p:cNvGrpSpPr/>
          <p:nvPr/>
        </p:nvGrpSpPr>
        <p:grpSpPr>
          <a:xfrm>
            <a:off x="-1129413" y="1278788"/>
            <a:ext cx="6919095" cy="2677950"/>
            <a:chOff x="-811371" y="2546224"/>
            <a:chExt cx="7361947" cy="2842472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A789B036-FB8C-51D4-D659-AA591521695B}"/>
                </a:ext>
              </a:extLst>
            </p:cNvPr>
            <p:cNvGrpSpPr/>
            <p:nvPr/>
          </p:nvGrpSpPr>
          <p:grpSpPr>
            <a:xfrm>
              <a:off x="1434904" y="2832295"/>
              <a:ext cx="2869809" cy="2556401"/>
              <a:chOff x="1434904" y="2832295"/>
              <a:chExt cx="2869809" cy="255640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CCABFA2-EBF4-0114-CF87-CBD63B73F302}"/>
                  </a:ext>
                </a:extLst>
              </p:cNvPr>
              <p:cNvSpPr/>
              <p:nvPr/>
            </p:nvSpPr>
            <p:spPr>
              <a:xfrm>
                <a:off x="1434904" y="2832295"/>
                <a:ext cx="2869809" cy="111603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79F3BB-E485-B7DC-A654-56EA834EC58D}"/>
                  </a:ext>
                </a:extLst>
              </p:cNvPr>
              <p:cNvSpPr/>
              <p:nvPr/>
            </p:nvSpPr>
            <p:spPr>
              <a:xfrm>
                <a:off x="1434904" y="4272660"/>
                <a:ext cx="2869809" cy="111603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4906E-6C07-9120-1C64-D62C86583BF3}"/>
                  </a:ext>
                </a:extLst>
              </p:cNvPr>
              <p:cNvSpPr/>
              <p:nvPr/>
            </p:nvSpPr>
            <p:spPr>
              <a:xfrm>
                <a:off x="1434904" y="3947416"/>
                <a:ext cx="2869809" cy="326158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334CCB7C-8B5B-7485-181D-5A360E59269C}"/>
                </a:ext>
              </a:extLst>
            </p:cNvPr>
            <p:cNvSpPr txBox="1"/>
            <p:nvPr/>
          </p:nvSpPr>
          <p:spPr>
            <a:xfrm>
              <a:off x="625905" y="3040986"/>
              <a:ext cx="4515035" cy="3920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Superconductor</a:t>
              </a:r>
            </a:p>
          </p:txBody>
        </p: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7B7D2B10-145C-7049-458D-AA4FC2DA2987}"/>
                </a:ext>
              </a:extLst>
            </p:cNvPr>
            <p:cNvSpPr txBox="1"/>
            <p:nvPr/>
          </p:nvSpPr>
          <p:spPr>
            <a:xfrm>
              <a:off x="-811371" y="4750140"/>
              <a:ext cx="7361947" cy="3920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Superconductor</a:t>
              </a:r>
            </a:p>
          </p:txBody>
        </p:sp>
        <p:cxnSp>
          <p:nvCxnSpPr>
            <p:cNvPr id="12" name="Straight Arrow Connector 16">
              <a:extLst>
                <a:ext uri="{FF2B5EF4-FFF2-40B4-BE49-F238E27FC236}">
                  <a16:creationId xmlns:a16="http://schemas.microsoft.com/office/drawing/2014/main" id="{5890D139-1433-1A1B-F1ED-A6CD2727EC70}"/>
                </a:ext>
              </a:extLst>
            </p:cNvPr>
            <p:cNvCxnSpPr/>
            <p:nvPr/>
          </p:nvCxnSpPr>
          <p:spPr>
            <a:xfrm flipH="1">
              <a:off x="4368969" y="2948144"/>
              <a:ext cx="703298" cy="1125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289A6222-4397-8389-2FBC-CB905DE99F0B}"/>
                </a:ext>
              </a:extLst>
            </p:cNvPr>
            <p:cNvSpPr txBox="1"/>
            <p:nvPr/>
          </p:nvSpPr>
          <p:spPr>
            <a:xfrm>
              <a:off x="4430676" y="2546224"/>
              <a:ext cx="1898455" cy="39202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Tunnel Barrier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0EBAB42B-FDD4-23D4-54F7-E04C6F3D5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1869" y="3821016"/>
              <a:ext cx="3010" cy="53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00E3BFA2-475D-57AD-104A-1FD0ADE611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4569" y="3821016"/>
              <a:ext cx="3010" cy="53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E674D3BF-D6AD-46B4-F275-73114862AC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5600" y="3821016"/>
              <a:ext cx="3010" cy="53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1B207CD-D09D-FEDB-C8BD-BBDBC8413773}"/>
                </a:ext>
              </a:extLst>
            </p:cNvPr>
            <p:cNvSpPr txBox="1"/>
            <p:nvPr/>
          </p:nvSpPr>
          <p:spPr>
            <a:xfrm>
              <a:off x="1911798" y="3878762"/>
              <a:ext cx="627410" cy="4736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200" b="1">
                  <a:solidFill>
                    <a:srgbClr val="FF0000"/>
                  </a:solidFill>
                  <a:ea typeface="+mn-lt"/>
                  <a:cs typeface="+mn-lt"/>
                </a:rPr>
                <a:t>2e</a:t>
              </a:r>
              <a:endParaRPr lang="fr-FR" sz="2200" b="1">
                <a:solidFill>
                  <a:srgbClr val="FF0000"/>
                </a:solidFill>
              </a:endParaRPr>
            </a:p>
          </p:txBody>
        </p:sp>
      </p:grpSp>
      <p:pic>
        <p:nvPicPr>
          <p:cNvPr id="27" name="Picture 9" descr="Une image contenant outil, lime en acier&#10;&#10;Le contenu généré par l’IA peut être incorrect.">
            <a:extLst>
              <a:ext uri="{FF2B5EF4-FFF2-40B4-BE49-F238E27FC236}">
                <a16:creationId xmlns:a16="http://schemas.microsoft.com/office/drawing/2014/main" id="{436A67C7-FD42-A5C0-C6B7-4AF80107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00" t="2956" r="9600" b="18575"/>
          <a:stretch>
            <a:fillRect/>
          </a:stretch>
        </p:blipFill>
        <p:spPr>
          <a:xfrm>
            <a:off x="4399610" y="2394053"/>
            <a:ext cx="771811" cy="646816"/>
          </a:xfrm>
          <a:prstGeom prst="rect">
            <a:avLst/>
          </a:prstGeom>
        </p:spPr>
      </p:pic>
      <p:pic>
        <p:nvPicPr>
          <p:cNvPr id="26" name="Image 25" descr="Une image contenant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EF7E89CE-A792-1BDA-473F-E7A72234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282" y="1582904"/>
            <a:ext cx="553279" cy="2367584"/>
          </a:xfrm>
          <a:prstGeom prst="rect">
            <a:avLst/>
          </a:prstGeom>
        </p:spPr>
      </p:pic>
      <p:pic>
        <p:nvPicPr>
          <p:cNvPr id="31" name="Image 3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4315392A-C70F-799D-61C1-D7312CAE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559" y="5035269"/>
            <a:ext cx="5946588" cy="655702"/>
          </a:xfrm>
          <a:prstGeom prst="rect">
            <a:avLst/>
          </a:prstGeom>
        </p:spPr>
      </p:pic>
      <p:pic>
        <p:nvPicPr>
          <p:cNvPr id="4" name="Picture 3" descr="Image from : https://nqisrc.org/improved-coherence-in-optically-defined-niobium-trilayer-junction-qubits/">
            <a:extLst>
              <a:ext uri="{FF2B5EF4-FFF2-40B4-BE49-F238E27FC236}">
                <a16:creationId xmlns:a16="http://schemas.microsoft.com/office/drawing/2014/main" id="{B1421109-94F2-1457-BB8E-58DF1D9458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44" t="71" r="12633" b="8831"/>
          <a:stretch>
            <a:fillRect/>
          </a:stretch>
        </p:blipFill>
        <p:spPr>
          <a:xfrm>
            <a:off x="7440200" y="1564290"/>
            <a:ext cx="4337720" cy="2665812"/>
          </a:xfrm>
          <a:prstGeom prst="rect">
            <a:avLst/>
          </a:prstGeom>
        </p:spPr>
      </p:pic>
      <p:sp>
        <p:nvSpPr>
          <p:cNvPr id="24" name="ZoneTexte 18">
            <a:extLst>
              <a:ext uri="{FF2B5EF4-FFF2-40B4-BE49-F238E27FC236}">
                <a16:creationId xmlns:a16="http://schemas.microsoft.com/office/drawing/2014/main" id="{509C772C-D0BD-5174-E356-9F811B0D0834}"/>
              </a:ext>
            </a:extLst>
          </p:cNvPr>
          <p:cNvSpPr txBox="1"/>
          <p:nvPr/>
        </p:nvSpPr>
        <p:spPr>
          <a:xfrm>
            <a:off x="2233285" y="2527401"/>
            <a:ext cx="589669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>
                <a:solidFill>
                  <a:srgbClr val="FF0000"/>
                </a:solidFill>
                <a:ea typeface="+mn-lt"/>
                <a:cs typeface="+mn-lt"/>
              </a:rPr>
              <a:t>2e</a:t>
            </a:r>
            <a:endParaRPr lang="fr-FR" sz="2200" b="1">
              <a:solidFill>
                <a:srgbClr val="FF0000"/>
              </a:solidFill>
            </a:endParaRPr>
          </a:p>
        </p:txBody>
      </p:sp>
      <p:sp>
        <p:nvSpPr>
          <p:cNvPr id="33" name="ZoneTexte 18">
            <a:extLst>
              <a:ext uri="{FF2B5EF4-FFF2-40B4-BE49-F238E27FC236}">
                <a16:creationId xmlns:a16="http://schemas.microsoft.com/office/drawing/2014/main" id="{221620EA-2AFB-DABD-C4EB-22416B27A0CA}"/>
              </a:ext>
            </a:extLst>
          </p:cNvPr>
          <p:cNvSpPr txBox="1"/>
          <p:nvPr/>
        </p:nvSpPr>
        <p:spPr>
          <a:xfrm>
            <a:off x="3014576" y="2527401"/>
            <a:ext cx="589669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>
                <a:solidFill>
                  <a:srgbClr val="FF0000"/>
                </a:solidFill>
                <a:ea typeface="+mn-lt"/>
                <a:cs typeface="+mn-lt"/>
              </a:rPr>
              <a:t>2e</a:t>
            </a:r>
            <a:endParaRPr lang="fr-FR" sz="2200" b="1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5887EC-4E93-0C8F-544D-2486FF674F3A}"/>
              </a:ext>
            </a:extLst>
          </p:cNvPr>
          <p:cNvSpPr txBox="1"/>
          <p:nvPr/>
        </p:nvSpPr>
        <p:spPr>
          <a:xfrm>
            <a:off x="279232" y="1873844"/>
            <a:ext cx="690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15E9F9-DA08-6E06-229C-D2F89304D4A3}"/>
              </a:ext>
            </a:extLst>
          </p:cNvPr>
          <p:cNvSpPr txBox="1"/>
          <p:nvPr/>
        </p:nvSpPr>
        <p:spPr>
          <a:xfrm>
            <a:off x="279232" y="3326126"/>
            <a:ext cx="690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FE7B7C-73EA-2064-673B-1F16C3EC967B}"/>
              </a:ext>
            </a:extLst>
          </p:cNvPr>
          <p:cNvSpPr txBox="1"/>
          <p:nvPr/>
        </p:nvSpPr>
        <p:spPr>
          <a:xfrm>
            <a:off x="144762" y="2528267"/>
            <a:ext cx="82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AlOx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3368E-A331-1236-7F30-DE43127A4883}"/>
              </a:ext>
            </a:extLst>
          </p:cNvPr>
          <p:cNvSpPr txBox="1"/>
          <p:nvPr/>
        </p:nvSpPr>
        <p:spPr>
          <a:xfrm>
            <a:off x="9039483" y="42388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chemeClr val="bg2">
                    <a:lumMod val="49000"/>
                  </a:schemeClr>
                </a:solidFill>
              </a:rPr>
              <a:t>Source : NQISRC</a:t>
            </a:r>
          </a:p>
        </p:txBody>
      </p:sp>
    </p:spTree>
    <p:extLst>
      <p:ext uri="{BB962C8B-B14F-4D97-AF65-F5344CB8AC3E}">
        <p14:creationId xmlns:p14="http://schemas.microsoft.com/office/powerpoint/2010/main" val="325138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571ED-10EF-F482-B940-D479E46F3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1C7A32-7FAB-A994-C9D9-5AC19B71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1BEA-6E44-467A-8609-415EB2596E95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4158CD-ABFA-5775-826D-22F60F18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20BCB-C34F-3D82-4501-C2097C7ADDDD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A5647A-E8E6-A259-5F28-1E74D46BB0E3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59A1878A-8891-4502-1E52-46CBB0B5F7D5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12B39371-7315-9185-2D4A-2D010BFF0278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8AA6B84D-3A6F-ED22-E544-F767A6280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6FA000B-1884-2618-38EE-AF80315AA9F7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2ABAAEA5-572E-6B61-4C51-11367647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B164464E-30A4-6437-EC76-EFB51897B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A2C73F52-A0B5-FA2B-1B01-0E20BE41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3CF551ED-BCD5-0CC9-EA38-546598051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1E505ADC-7D9B-151A-E3A2-5E9A1E0BF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F45F9463-8E3A-AC82-0A83-47931D98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E38B89BE-2CEF-E8B9-B6B9-25460E3BB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8EAE5736-D72A-DB86-9FE7-C21D216E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BF55D86-E545-57A4-0ECD-D743BD8E6021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69246C0-AFF1-8FB0-1B33-9A69DE9008C3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6CBE6B0-7598-DA32-8CAD-FD90B031B5F2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08DE748-8F29-603B-7F2F-8B4236B39566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638D6C9-E9C1-3AA3-B9BD-14CDB4561E9A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C3E7CCD-BF27-1AF0-5A2C-B2446F183C50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FCB0950-FD4B-1C89-0809-23808BD3D6CC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F7B5C1C-0DC0-0589-D6F4-170EF1724AAB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14">
            <a:extLst>
              <a:ext uri="{FF2B5EF4-FFF2-40B4-BE49-F238E27FC236}">
                <a16:creationId xmlns:a16="http://schemas.microsoft.com/office/drawing/2014/main" id="{030DFB80-F6A4-035A-B5D0-A16FEBBBC9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634" t="14220" r="29859" b="39937"/>
          <a:stretch>
            <a:fillRect/>
          </a:stretch>
        </p:blipFill>
        <p:spPr>
          <a:xfrm>
            <a:off x="6740135" y="1222924"/>
            <a:ext cx="641438" cy="376777"/>
          </a:xfrm>
          <a:prstGeom prst="rect">
            <a:avLst/>
          </a:prstGeom>
        </p:spPr>
      </p:pic>
      <p:pic>
        <p:nvPicPr>
          <p:cNvPr id="11" name="Picture 10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E42E15AE-88F8-490B-BDA5-13A656F49CE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76951" b="1471"/>
          <a:stretch>
            <a:fillRect/>
          </a:stretch>
        </p:blipFill>
        <p:spPr>
          <a:xfrm>
            <a:off x="2244019" y="4813065"/>
            <a:ext cx="1777829" cy="1258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5FCC7C-D57E-AFDF-112A-D8407E45E49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60" r="81342" b="1351"/>
          <a:stretch>
            <a:fillRect/>
          </a:stretch>
        </p:blipFill>
        <p:spPr>
          <a:xfrm>
            <a:off x="3051628" y="5848489"/>
            <a:ext cx="854470" cy="68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5EB934-3FCF-BC41-C23D-EA90E6BA8D88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3191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5C12-89ED-0BEA-3DCC-DE68D63C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78EC8D-57B4-D883-5722-FA5912ED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40D2-D5A6-4661-B40E-3D822D620CD0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5E71C9-A39F-2FBF-20DC-5F8A5036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0CF3E-018B-F718-6EAC-8A07101B3B44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26634E-27EE-926A-ADA0-2C484C767E2F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573F370F-EEA8-C610-B5B5-9BBCBC701AAC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E1C33C3E-1A82-8CF0-D8C7-F4F6DD5E57E0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27D518B1-D187-112E-A365-31A400485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20D4A4-2745-1315-786C-8F675D4D3ED3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32E5208D-9C36-18C0-E538-036750348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CAB98FBE-5EDC-86CE-3274-84F81807D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5ED192A5-312B-85AD-7C4F-706591743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DF233670-3BB1-0EA5-0A95-66123D37A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C10E5E8E-4619-75F0-D6F3-4DF2379BE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19" name="Picture 14">
              <a:extLst>
                <a:ext uri="{FF2B5EF4-FFF2-40B4-BE49-F238E27FC236}">
                  <a16:creationId xmlns:a16="http://schemas.microsoft.com/office/drawing/2014/main" id="{38CFBD73-86F9-5C46-7AB8-B489FE09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634" t="14220" r="29859" b="39937"/>
            <a:stretch>
              <a:fillRect/>
            </a:stretch>
          </p:blipFill>
          <p:spPr>
            <a:xfrm>
              <a:off x="7077924" y="1858199"/>
              <a:ext cx="810351" cy="470215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DF4582A8-6D0D-E4D1-1846-BE030C3D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D6B62017-FE48-B7C8-CE78-B1F698C5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3714FD92-B154-1FC7-3373-DB8619139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49274B4-2BA6-5F7A-6A37-A1D6DB13BE01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52B0B2A-234F-C6B7-BA4C-3C3D312465BE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E632AF6-8FF5-4244-8301-EDC17ED83A3F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4046344-ABCC-8FD8-BFFD-9458DEB2BDF5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7F2804E-1262-D094-50FB-61449EAEB170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CD1FA7-871B-FE84-70F7-782B96ECC973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DE19407-2798-0FD5-3174-E0DFB8001743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B361AB6-373B-E842-C765-08FDE9BF0DA9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85AD46D-1FEF-4EB0-F5B2-2C872A7AB419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1E467-5BB5-CDC6-C135-4D72C4226428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</a:t>
            </a:r>
          </a:p>
        </p:txBody>
      </p:sp>
      <p:pic>
        <p:nvPicPr>
          <p:cNvPr id="16" name="Picture 15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A14B25CD-17C5-DA16-9502-5917CAD03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2808" r="63462"/>
          <a:stretch>
            <a:fillRect/>
          </a:stretch>
        </p:blipFill>
        <p:spPr>
          <a:xfrm>
            <a:off x="2244019" y="4777221"/>
            <a:ext cx="2818350" cy="13129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F3F5A8-9544-CCA7-9ACE-0B77DFB194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60" r="30355" b="1351"/>
          <a:stretch>
            <a:fillRect/>
          </a:stretch>
        </p:blipFill>
        <p:spPr>
          <a:xfrm>
            <a:off x="3051628" y="5848489"/>
            <a:ext cx="3145239" cy="68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3E318-7C5C-06C0-D5A2-D8AE322CCB47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767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81CD-E2A3-2D2F-DEA0-5BD208482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AFC14A-F546-1F07-D52D-459CC12F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7C7C-BA78-4998-AD27-63BC8AA75300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3CF603-DFFE-EB44-6A7D-838B5C9D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E3737-D4CC-6816-0045-0AE923F1F836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0C0B03-E3C9-5249-86E8-466BC96AEEEC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C1DEC929-ECD3-5753-7E64-B820E31437F5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3C70175D-FB36-7879-EA29-65E698E052A4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F278E22B-674C-9825-2C2F-D8303523B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F87CECC-4742-7D9E-94C7-A9B918310DA9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E9B19725-58AA-2050-4E16-7664CA218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F82C0401-BAE7-C728-9F70-7D703A208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1EBED53D-EAAD-35BF-5CA8-5F088A484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CF73F789-F727-1B78-301F-E838750F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E71DBE22-A1FF-ABA3-BEBC-4FE72EB8F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19" name="Picture 14">
              <a:extLst>
                <a:ext uri="{FF2B5EF4-FFF2-40B4-BE49-F238E27FC236}">
                  <a16:creationId xmlns:a16="http://schemas.microsoft.com/office/drawing/2014/main" id="{EF6FD902-5BF4-C132-F746-3D30E538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634" t="14220" r="29859" b="39937"/>
            <a:stretch>
              <a:fillRect/>
            </a:stretch>
          </p:blipFill>
          <p:spPr>
            <a:xfrm>
              <a:off x="7077924" y="1858199"/>
              <a:ext cx="810351" cy="470215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EBE3DC8D-4661-3254-8A42-D0CE0A9E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7C6ED384-ECB3-FBEF-DE00-243610979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95F15D37-881D-A244-9D4B-E3F158A9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062C01B-38AD-2E93-F8A6-B2B59D2058B9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0043278-428A-D847-20F7-A3301EDDCF25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DEFA07F-7491-EA47-A8D3-56A264CDA640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144B76B-5233-6254-8DB5-E42DD7FAFD08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A20C91-5BFA-2EC7-B546-3D5CDE135E7B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FDC977A-F8F6-F7C5-9317-15CF7CFB6D89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BB84820-3793-782F-2764-98EBF48750EB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EDD8CCB-ACE1-C74F-E563-158219A8A229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0D956EE-459C-354B-A420-4E152AA57FB9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3B211-CE9A-B0A7-432C-FB22F8562E53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(3 Modes)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Picture 15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1F603C74-CCB1-E515-0B28-38722413073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2808" r="63462"/>
          <a:stretch>
            <a:fillRect/>
          </a:stretch>
        </p:blipFill>
        <p:spPr>
          <a:xfrm>
            <a:off x="2244019" y="4777221"/>
            <a:ext cx="2818350" cy="13129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454ADF-A6F2-6063-D537-53FC830A691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60" r="30355" b="1351"/>
          <a:stretch>
            <a:fillRect/>
          </a:stretch>
        </p:blipFill>
        <p:spPr>
          <a:xfrm>
            <a:off x="3051628" y="5848489"/>
            <a:ext cx="3145239" cy="6835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8E1DD9-B38D-D146-D5B9-4DD6D0ECC37A}"/>
              </a:ext>
            </a:extLst>
          </p:cNvPr>
          <p:cNvSpPr/>
          <p:nvPr/>
        </p:nvSpPr>
        <p:spPr>
          <a:xfrm>
            <a:off x="3660863" y="3039061"/>
            <a:ext cx="163223" cy="1554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2B3F00-2D91-7D66-DF2B-6946D6077556}"/>
              </a:ext>
            </a:extLst>
          </p:cNvPr>
          <p:cNvSpPr/>
          <p:nvPr/>
        </p:nvSpPr>
        <p:spPr>
          <a:xfrm>
            <a:off x="5150743" y="3039061"/>
            <a:ext cx="163223" cy="1554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BAF370-6C38-B917-313C-ADD0FA6892A6}"/>
              </a:ext>
            </a:extLst>
          </p:cNvPr>
          <p:cNvSpPr/>
          <p:nvPr/>
        </p:nvSpPr>
        <p:spPr>
          <a:xfrm>
            <a:off x="4417176" y="1606045"/>
            <a:ext cx="163223" cy="1554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628F3-70BA-98CC-9EA4-1A55C7A7D5EA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946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4720-3517-7571-ED12-E8CE2619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>
            <a:extLst>
              <a:ext uri="{FF2B5EF4-FFF2-40B4-BE49-F238E27FC236}">
                <a16:creationId xmlns:a16="http://schemas.microsoft.com/office/drawing/2014/main" id="{097DB234-5970-3C0F-238F-22FA9C99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4" t="14220" r="29859" b="39937"/>
          <a:stretch>
            <a:fillRect/>
          </a:stretch>
        </p:blipFill>
        <p:spPr>
          <a:xfrm>
            <a:off x="6740135" y="1222924"/>
            <a:ext cx="641438" cy="376777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BD74CA-F166-24EB-0986-9B0697F6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4151-E0CC-4883-8097-725F235C1351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54E91-4067-4A5D-E6E6-D7C75F7F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A55A0-5AA6-A885-63D6-112D9B4DE4A9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5A8EE5-5A9E-C098-42AE-2DBCC7EE5B8C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918E8890-FD1D-163D-2A90-8A8B48C9084D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A0231D0F-1C31-D545-2A3D-BF290A831C23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AD615CFC-488A-648B-A2B2-5C20A330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E723BD0-4F62-4471-305F-5617CD6078F9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874F72D8-B3DD-4CFB-34C2-BF34939EB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638EB2CD-713F-D443-6410-5232A01EA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1EE8ED4B-763E-3BD1-8F35-6E63A31D6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21B686C9-FB11-E96A-B8A6-2551771B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2B061E3B-231F-C2E4-6D8F-F67010E7C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1CCC4B7C-9CA4-157A-B12E-4BECC6BAD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3A70317E-0C3F-C34F-394D-DF4059A2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72099657-90A4-F09D-01F0-3CDBF355A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C641243-EF2C-8E49-7EB0-406F16F00213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A43589B-0029-FF18-DB29-70CE375095E7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1DB3AA7-090B-E569-F0F6-F092A664EDED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E9B9EFF-A0E7-3A29-8FC6-E2F0BAD66F34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E76E904-E6EA-CF0C-244B-2F6B81890C8D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3C0A28A-ACBA-18AC-63BF-89C71AA4A510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2A8F0AA-2730-59FD-1149-0A458D4FA1D3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39FFA73-05FF-3CB4-8F8F-089B7AE363A5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EA35B-045D-1870-368A-1765233DC66D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291FC-354A-60A2-C244-9B87BECB5D97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 (3 Modes)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12BDD5-F80D-3349-B1AE-938DD7DBF360}"/>
              </a:ext>
            </a:extLst>
          </p:cNvPr>
          <p:cNvSpPr/>
          <p:nvPr/>
        </p:nvSpPr>
        <p:spPr>
          <a:xfrm>
            <a:off x="7563406" y="1073539"/>
            <a:ext cx="2315259" cy="3691148"/>
          </a:xfrm>
          <a:prstGeom prst="rect">
            <a:avLst/>
          </a:prstGeom>
          <a:solidFill>
            <a:srgbClr val="5F97B8">
              <a:alpha val="30000"/>
            </a:srgbClr>
          </a:solidFill>
          <a:ln w="57150">
            <a:solidFill>
              <a:srgbClr val="356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B4B73-F85D-F8F9-14AB-433284A48CF9}"/>
              </a:ext>
            </a:extLst>
          </p:cNvPr>
          <p:cNvSpPr txBox="1"/>
          <p:nvPr/>
        </p:nvSpPr>
        <p:spPr>
          <a:xfrm>
            <a:off x="7350459" y="6176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56289"/>
                </a:solidFill>
              </a:rPr>
              <a:t>RESONATOR</a:t>
            </a:r>
            <a:endParaRPr lang="en-US">
              <a:solidFill>
                <a:srgbClr val="356289"/>
              </a:solidFill>
            </a:endParaRPr>
          </a:p>
        </p:txBody>
      </p:sp>
      <p:pic>
        <p:nvPicPr>
          <p:cNvPr id="14" name="Picture 13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0466A32B-9411-926D-AEF3-1E776F46B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3249" r="42821"/>
          <a:stretch>
            <a:fillRect/>
          </a:stretch>
        </p:blipFill>
        <p:spPr>
          <a:xfrm>
            <a:off x="2244019" y="4771589"/>
            <a:ext cx="4410466" cy="1318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BFE069-E248-CE5B-C5AB-2DF6FEB54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791" y="5848489"/>
            <a:ext cx="4492832" cy="692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2132A8-35AC-A7EA-6551-4302BEDA97F3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7143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4B773-9B87-5C3A-A09B-A7563BDB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>
            <a:extLst>
              <a:ext uri="{FF2B5EF4-FFF2-40B4-BE49-F238E27FC236}">
                <a16:creationId xmlns:a16="http://schemas.microsoft.com/office/drawing/2014/main" id="{9A8E389A-D3E8-A3CF-08E3-B96A5057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4" t="14220" r="29859" b="39937"/>
          <a:stretch>
            <a:fillRect/>
          </a:stretch>
        </p:blipFill>
        <p:spPr>
          <a:xfrm>
            <a:off x="6740135" y="1222924"/>
            <a:ext cx="641438" cy="376777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6F384E-CCF7-2516-27FC-B6B62F52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E42A-E3A6-4ADF-8BF7-50D56F0E5547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52C513-83E6-FC85-4E97-0EDD8EFB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42D40-75A0-470A-1056-9A5540F55A22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593370-A567-A3B3-AD0D-9CAC00712603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A2331-83D1-0D13-714F-FBF074ACFE5E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 (3 Modes)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B7980-3BE4-6654-46C3-8FEFC706AFF6}"/>
              </a:ext>
            </a:extLst>
          </p:cNvPr>
          <p:cNvSpPr txBox="1"/>
          <p:nvPr/>
        </p:nvSpPr>
        <p:spPr>
          <a:xfrm>
            <a:off x="7350459" y="6176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56289"/>
                </a:solidFill>
              </a:rPr>
              <a:t>RESONATOR</a:t>
            </a:r>
            <a:endParaRPr lang="en-US">
              <a:solidFill>
                <a:srgbClr val="356289"/>
              </a:solidFill>
            </a:endParaRPr>
          </a:p>
        </p:txBody>
      </p:sp>
      <p:pic>
        <p:nvPicPr>
          <p:cNvPr id="14" name="Picture 13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C078F90C-04A8-CB23-9645-922BB1C5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559" r="-203"/>
          <a:stretch>
            <a:fillRect/>
          </a:stretch>
        </p:blipFill>
        <p:spPr>
          <a:xfrm>
            <a:off x="2244019" y="4765744"/>
            <a:ext cx="7729086" cy="1322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68939-7726-66B6-BA47-2723822AF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791" y="5848489"/>
            <a:ext cx="4492832" cy="692943"/>
          </a:xfrm>
          <a:prstGeom prst="rect">
            <a:avLst/>
          </a:prstGeom>
        </p:spPr>
      </p:pic>
      <p:grpSp>
        <p:nvGrpSpPr>
          <p:cNvPr id="65" name="Groupe 134">
            <a:extLst>
              <a:ext uri="{FF2B5EF4-FFF2-40B4-BE49-F238E27FC236}">
                <a16:creationId xmlns:a16="http://schemas.microsoft.com/office/drawing/2014/main" id="{FC37F427-8136-1DBB-4345-4B4FCECDD9F0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E9599421-4020-3B62-EAE7-9AFF3CF3B1CD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61" name="Graphic 7">
                <a:extLst>
                  <a:ext uri="{FF2B5EF4-FFF2-40B4-BE49-F238E27FC236}">
                    <a16:creationId xmlns:a16="http://schemas.microsoft.com/office/drawing/2014/main" id="{3450BBD3-C760-F8A4-8887-074200B65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B9FA273-BD0E-43F6-B62E-2BB07D58FF3C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A4D9EDD0-A267-6CAB-FF5F-1549025E8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6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4521ADEF-3A2B-D528-13D4-E462A8E4E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A70D6B6D-0C15-02A0-C406-5517FA6CB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48" name="Picture 10">
              <a:extLst>
                <a:ext uri="{FF2B5EF4-FFF2-40B4-BE49-F238E27FC236}">
                  <a16:creationId xmlns:a16="http://schemas.microsoft.com/office/drawing/2014/main" id="{ADB52950-7F93-5EF4-A0CC-A35F6AD8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83B4AE76-678D-4F06-6A05-3267C4DE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50" name="Picture 15">
              <a:extLst>
                <a:ext uri="{FF2B5EF4-FFF2-40B4-BE49-F238E27FC236}">
                  <a16:creationId xmlns:a16="http://schemas.microsoft.com/office/drawing/2014/main" id="{02EA489F-C269-64F1-C8D5-2AFC6969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5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67291E7D-BC22-4389-34E7-45667FBB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5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BDE0F39E-AC10-977C-9093-C0785807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6B679B-C512-54A9-9324-BA0C05A5389A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185A51E-CF7A-32B5-542A-6132A543EC85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FC1649-2243-1111-ACE1-0FEDCBBD86DB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89D95BD-E49C-7EA6-DA5D-D87D6515B7FA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BF375D-FCF5-1986-E57E-0FEC57B02C1B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F6249B9-92C8-3390-9986-352D9AD0425A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EF471FF-4271-1D06-9ACD-767085E43664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2FFECD8-3C2A-7DA0-72F4-758D4BAF7D64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05DE1DA-FF0D-48EE-2712-C2BD78A89AF0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5CD222E-E7C9-EB03-81D0-D88C370EC7FA}"/>
              </a:ext>
            </a:extLst>
          </p:cNvPr>
          <p:cNvSpPr/>
          <p:nvPr/>
        </p:nvSpPr>
        <p:spPr>
          <a:xfrm>
            <a:off x="7563406" y="1073539"/>
            <a:ext cx="2315259" cy="3691148"/>
          </a:xfrm>
          <a:prstGeom prst="rect">
            <a:avLst/>
          </a:prstGeom>
          <a:solidFill>
            <a:srgbClr val="5F97B8">
              <a:alpha val="30000"/>
            </a:srgbClr>
          </a:solidFill>
          <a:ln w="57150">
            <a:solidFill>
              <a:srgbClr val="356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0956B87-00A8-B279-3749-A47457A81F15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967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E318-F2E2-9E21-2BB3-3D88C94DE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BF1EAD-440B-AC9D-464D-325E3753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4893-E7F4-4001-A5CE-0FD81DCD8E75}" type="datetime1">
              <a:rPr lang="en-GB" smtClean="0"/>
              <a:t>20/02/2026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55FF9-4D59-D033-A97C-4BD8EBBE8370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AD719D-0D2D-07C5-A3FE-8EB5E83FCFC5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43201-F8C8-801D-B5CC-7818EBF5EDC4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 (3 Modes)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D2717-0AE7-9E20-E748-A07263C9F824}"/>
              </a:ext>
            </a:extLst>
          </p:cNvPr>
          <p:cNvSpPr txBox="1"/>
          <p:nvPr/>
        </p:nvSpPr>
        <p:spPr>
          <a:xfrm>
            <a:off x="7350459" y="6176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56289"/>
                </a:solidFill>
              </a:rPr>
              <a:t>RESONATOR</a:t>
            </a:r>
            <a:endParaRPr lang="en-US">
              <a:solidFill>
                <a:srgbClr val="356289"/>
              </a:solidFill>
            </a:endParaRPr>
          </a:p>
        </p:txBody>
      </p:sp>
      <p:pic>
        <p:nvPicPr>
          <p:cNvPr id="14" name="Picture 13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86750D9B-2101-5358-ADF0-E415AD06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559" r="-203"/>
          <a:stretch>
            <a:fillRect/>
          </a:stretch>
        </p:blipFill>
        <p:spPr>
          <a:xfrm>
            <a:off x="2244019" y="4765744"/>
            <a:ext cx="7729086" cy="1322499"/>
          </a:xfrm>
          <a:prstGeom prst="rect">
            <a:avLst/>
          </a:prstGeom>
        </p:spPr>
      </p:pic>
      <p:pic>
        <p:nvPicPr>
          <p:cNvPr id="12" name="Picture 11" descr="d = (\color{olive} n_1 *n_2 * n_3\color{black} )\ \ \Large*\ \normalsize \ \color{MidnightBlue} n_4">
            <a:extLst>
              <a:ext uri="{FF2B5EF4-FFF2-40B4-BE49-F238E27FC236}">
                <a16:creationId xmlns:a16="http://schemas.microsoft.com/office/drawing/2014/main" id="{81D501D9-82BA-68DF-AA37-4F24CA34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91" y="5848489"/>
            <a:ext cx="4492832" cy="692943"/>
          </a:xfrm>
          <a:prstGeom prst="rect">
            <a:avLst/>
          </a:prstGeom>
        </p:spPr>
      </p:pic>
      <p:grpSp>
        <p:nvGrpSpPr>
          <p:cNvPr id="65" name="Groupe 134">
            <a:extLst>
              <a:ext uri="{FF2B5EF4-FFF2-40B4-BE49-F238E27FC236}">
                <a16:creationId xmlns:a16="http://schemas.microsoft.com/office/drawing/2014/main" id="{3F96BE4D-BD91-39B7-6283-CACA112E7380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576E90A4-BE2A-504F-B538-ED6F116DD7E4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61" name="Graphic 7">
                <a:extLst>
                  <a:ext uri="{FF2B5EF4-FFF2-40B4-BE49-F238E27FC236}">
                    <a16:creationId xmlns:a16="http://schemas.microsoft.com/office/drawing/2014/main" id="{CD5ABD3E-24C1-72C6-145F-65CBC2333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0BA7231-BC96-8A2B-93D5-35D147746FCB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19F9F165-A017-3A91-42FB-D47271F32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6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24F243B5-9BEF-3CF4-AAFA-24267B99F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C3A25526-89F7-1399-8405-6A7F2214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4DAB5C4-295D-98D5-091A-8C5172DBE25C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71FCC13-D25C-FC0D-59CA-C708666FAFBE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4087C46-C23D-D573-FA5B-2138D6F037D3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9C490B-D153-906A-A452-965FE89AB830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66B4CCF-0C52-8D79-00F5-89C048D74982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CB7F3F-0E83-5D45-7A6F-E8827EDF526E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C5BC3E5-DB0A-86FA-D7BA-97B01CA880FA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E83E2F-D751-28E6-72E5-BAF3BA0600D8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238F03B-375C-089F-79DE-833062096297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B4E36C-DED7-40C0-F789-182EA328D556}"/>
              </a:ext>
            </a:extLst>
          </p:cNvPr>
          <p:cNvSpPr/>
          <p:nvPr/>
        </p:nvSpPr>
        <p:spPr>
          <a:xfrm>
            <a:off x="7563406" y="1073539"/>
            <a:ext cx="2315259" cy="3691148"/>
          </a:xfrm>
          <a:prstGeom prst="rect">
            <a:avLst/>
          </a:prstGeom>
          <a:solidFill>
            <a:srgbClr val="5F97B8">
              <a:alpha val="30000"/>
            </a:srgbClr>
          </a:solidFill>
          <a:ln w="57150">
            <a:solidFill>
              <a:srgbClr val="356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BA4C5-7BF1-A0BF-9EE4-2291635A4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140" y="2596141"/>
            <a:ext cx="499630" cy="499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20339-8B58-5DA8-E787-0DD142E0B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3148" y="3089804"/>
            <a:ext cx="712561" cy="41229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78D67D-3A88-04A0-8695-B0A0FF9C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0C5BA-4C7E-9F93-6731-8E134F8212DA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086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83034-ADCA-8D93-A7FA-3F039AB4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F2102-74D0-07FC-D1E6-BDD50185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EAA-31EF-437C-904C-E598E07CC120}" type="datetime1">
              <a:rPr lang="en-GB" smtClean="0"/>
              <a:t>20/02/2026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8563A-4C9B-B522-39DA-AE69C818A794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27BE32-A1F1-04FF-CEBA-C8AEAEC3CAA6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Outline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229F4EB7-066E-FED8-4BD8-8F40B5EF8E5F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B494C8-A627-23B3-4D3F-4DD85CB30AFF}"/>
              </a:ext>
            </a:extLst>
          </p:cNvPr>
          <p:cNvSpPr txBox="1"/>
          <p:nvPr/>
        </p:nvSpPr>
        <p:spPr>
          <a:xfrm>
            <a:off x="1607819" y="1647612"/>
            <a:ext cx="8641079" cy="278537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fr-FR" sz="2500"/>
              <a:t>Brief introduction to </a:t>
            </a:r>
            <a:r>
              <a:rPr lang="fr-FR" sz="2500" err="1"/>
              <a:t>superconducting</a:t>
            </a:r>
            <a:r>
              <a:rPr lang="fr-FR" sz="2500"/>
              <a:t> circuits</a:t>
            </a:r>
          </a:p>
          <a:p>
            <a:pPr marL="285750" indent="-285750">
              <a:buAutoNum type="arabicPeriod"/>
            </a:pPr>
            <a:endParaRPr lang="fr-FR" sz="2500"/>
          </a:p>
          <a:p>
            <a:pPr marL="285750" indent="-285750">
              <a:buAutoNum type="arabicPeriod"/>
            </a:pPr>
            <a:r>
              <a:rPr lang="fr-FR" sz="2500"/>
              <a:t> Project Motivations</a:t>
            </a:r>
          </a:p>
          <a:p>
            <a:pPr marL="285750" indent="-285750">
              <a:buAutoNum type="arabicPeriod"/>
            </a:pPr>
            <a:endParaRPr lang="fr-FR" sz="2500"/>
          </a:p>
          <a:p>
            <a:pPr marL="285750" indent="-285750">
              <a:buAutoNum type="arabicPeriod"/>
            </a:pPr>
            <a:r>
              <a:rPr lang="fr-FR" sz="2500"/>
              <a:t> </a:t>
            </a:r>
            <a:r>
              <a:rPr lang="fr-FR" sz="2500" err="1"/>
              <a:t>Results</a:t>
            </a:r>
            <a:r>
              <a:rPr lang="fr-FR" sz="2500"/>
              <a:t> </a:t>
            </a:r>
            <a:r>
              <a:rPr lang="fr-FR" sz="2500" err="1"/>
              <a:t>with</a:t>
            </a:r>
            <a:r>
              <a:rPr lang="fr-FR" sz="2500"/>
              <a:t> Krylov techniques (Eliot)</a:t>
            </a:r>
          </a:p>
          <a:p>
            <a:pPr marL="285750" indent="-285750">
              <a:buAutoNum type="arabicPeriod"/>
            </a:pPr>
            <a:endParaRPr lang="fr-FR" sz="2500"/>
          </a:p>
          <a:p>
            <a:pPr marL="285750" indent="-285750">
              <a:buAutoNum type="arabicPeriod"/>
            </a:pPr>
            <a:r>
              <a:rPr lang="fr-FR" sz="2500"/>
              <a:t> </a:t>
            </a:r>
            <a:r>
              <a:rPr lang="fr-FR" sz="2500" err="1"/>
              <a:t>Results</a:t>
            </a:r>
            <a:r>
              <a:rPr lang="fr-FR" sz="2500"/>
              <a:t> </a:t>
            </a:r>
            <a:r>
              <a:rPr lang="fr-FR" sz="2500" err="1"/>
              <a:t>with</a:t>
            </a:r>
            <a:r>
              <a:rPr lang="fr-FR" sz="2500"/>
              <a:t> </a:t>
            </a:r>
            <a:r>
              <a:rPr lang="fr-FR" sz="2500" err="1"/>
              <a:t>Tensor</a:t>
            </a:r>
            <a:r>
              <a:rPr lang="fr-FR" sz="2500"/>
              <a:t> Networks (Gabriel)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C7209-8824-1585-EA0D-98F5F6F267D9}"/>
              </a:ext>
            </a:extLst>
          </p:cNvPr>
          <p:cNvSpPr txBox="1"/>
          <p:nvPr/>
        </p:nvSpPr>
        <p:spPr>
          <a:xfrm>
            <a:off x="734608" y="4686549"/>
            <a:ext cx="114426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9000"/>
                  </a:schemeClr>
                </a:solidFill>
              </a:rPr>
              <a:t>Using Python packages : </a:t>
            </a:r>
            <a:br>
              <a:rPr lang="en-US"/>
            </a:br>
            <a:r>
              <a:rPr lang="en-US">
                <a:solidFill>
                  <a:schemeClr val="bg2">
                    <a:lumMod val="49000"/>
                  </a:schemeClr>
                </a:solidFill>
              </a:rPr>
              <a:t> NumPy,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QuTiP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SCQubits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MatPlotLib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SciPy, JAX, Pandas</a:t>
            </a:r>
          </a:p>
          <a:p>
            <a:endParaRPr lang="en-US">
              <a:solidFill>
                <a:schemeClr val="bg2">
                  <a:lumMod val="49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49000"/>
                  </a:schemeClr>
                </a:solidFill>
              </a:rPr>
              <a:t>Using Julia packages :</a:t>
            </a:r>
          </a:p>
          <a:p>
            <a:r>
              <a:rPr lang="en-US">
                <a:solidFill>
                  <a:schemeClr val="bg2">
                    <a:lumMod val="49000"/>
                  </a:schemeClr>
                </a:solidFill>
              </a:rPr>
              <a:t> 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ITensors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ITensorMPS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KrylovKit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CairoMakie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LinearAlgebra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HypergeometricFunctions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CSV,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DataFrames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17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4C8AB-733B-EEAF-542D-68EC478C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2A35427-0E19-66FA-8379-1A5E40A7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E992F-0A1C-485A-9606-B32F24AB74BF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B940B6-F92B-ACAE-8227-D048BD22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378B4-6A89-DAA3-DA54-41B57FB3986E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3A5267-DDE9-CE9F-DA14-6DFE6B39C8A9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B898B681-CC21-0983-20AD-2FE4DEC0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6293B3-9568-3BF9-C7E2-72CAB47E4CFF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203926-99D1-8070-BAA8-0B96E45AE974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08301EA-3324-9C87-9D92-A853B223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5F8841-7841-F154-294F-90E567C7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545E2-09CD-2381-66CE-3383782A7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A4F7D7-04BB-B7F3-88A0-E6A3AA36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D34B6-DBD7-4EE7-A433-46141BD7C92D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9C543A5-0238-6A70-2852-B4FAE572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40071-D7C3-1325-A834-5F602AA84A0A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3578D8-3938-CC80-E51E-1801689B1BC0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54D7ABAD-88FB-E4F5-8D7F-86410BE0F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DA61C2-7EF8-317B-DCAE-6D6F7FF230F4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85BC8A-370F-C6E0-C0EF-9D9AABC2983D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F069AE-40B9-19F4-EB28-DEE255D985AE}"/>
              </a:ext>
            </a:extLst>
          </p:cNvPr>
          <p:cNvSpPr txBox="1"/>
          <p:nvPr/>
        </p:nvSpPr>
        <p:spPr>
          <a:xfrm>
            <a:off x="6727151" y="1797243"/>
            <a:ext cx="42787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Exact Diagonalization (ED) : 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0770F2-46ED-310A-11C3-96E21602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85" t="17906" r="14646" b="8293"/>
          <a:stretch>
            <a:fillRect/>
          </a:stretch>
        </p:blipFill>
        <p:spPr>
          <a:xfrm>
            <a:off x="7831966" y="2440804"/>
            <a:ext cx="2143313" cy="1154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A9CB7-4EFA-D573-A37B-F1A00799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B2555-59AE-2E36-5936-6FE73ED8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E0A5B-1AC4-D133-F56C-BEC06796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3E73B3-C621-2A95-0470-1BB918D6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97FC-A149-43FE-A79F-2D3E585983DC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90D118-5FC3-BCD7-5AE1-D362B5C6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EF67B4-DDE1-623B-81EE-C15A81E67C4C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A9D77-13B2-1268-4017-8826ABB167B8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50E433AE-6B52-C4C5-5A78-94C9CB7C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2734B7-E56E-D6FA-DA7B-D5BA739B5A38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AA410-5471-7F98-756F-650393759C0A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8D81DF-DA39-FB52-5D30-1BADEF71111B}"/>
              </a:ext>
            </a:extLst>
          </p:cNvPr>
          <p:cNvSpPr txBox="1"/>
          <p:nvPr/>
        </p:nvSpPr>
        <p:spPr>
          <a:xfrm>
            <a:off x="6727151" y="1797243"/>
            <a:ext cx="42787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Exact Diagonalization (ED) :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0FA403-8AA1-F652-05A7-4579CAB4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20" name="Picture 19" descr="\order{\color{red}n\color{black}^3}">
            <a:extLst>
              <a:ext uri="{FF2B5EF4-FFF2-40B4-BE49-F238E27FC236}">
                <a16:creationId xmlns:a16="http://schemas.microsoft.com/office/drawing/2014/main" id="{8739C713-5165-A983-0AD9-96BA8E90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85" t="17906" r="14646" b="8293"/>
          <a:stretch>
            <a:fillRect/>
          </a:stretch>
        </p:blipFill>
        <p:spPr>
          <a:xfrm>
            <a:off x="7831966" y="2440804"/>
            <a:ext cx="2143313" cy="1154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272BC-5450-A482-B0F7-0FDA10675313}"/>
              </a:ext>
            </a:extLst>
          </p:cNvPr>
          <p:cNvSpPr txBox="1"/>
          <p:nvPr/>
        </p:nvSpPr>
        <p:spPr>
          <a:xfrm>
            <a:off x="2375476" y="4224675"/>
            <a:ext cx="21301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Recall that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E9B6C-0D87-1488-EDDB-A226605D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353FDC-6AA1-0D04-DEC2-08606019C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17" y="4225925"/>
            <a:ext cx="486621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4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D35BF-0A63-629C-26B8-35C578884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99B926-1A1A-35D2-9352-B867D1C4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8BB-FE45-4DFA-859A-3AD5594A7AD3}" type="datetime1">
              <a:rPr lang="en-GB" smtClean="0"/>
              <a:t>20/02/2026</a:t>
            </a:fld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6EAB70F-A2CB-945D-4660-B9D9A4D9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44FB8-73D2-5BF3-FF61-0527638CE840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1CF0B4-3C64-C943-1E98-4FB2AE926CC2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0522F508-2178-5269-2095-F4F4ACDE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8A10E3-579A-73B5-65E7-9CC050042AC7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A0BB8D-CE27-F2C7-458F-CA1D5440A939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F3D90A-41E0-AEFA-7635-151AB0BE3830}"/>
              </a:ext>
            </a:extLst>
          </p:cNvPr>
          <p:cNvSpPr txBox="1"/>
          <p:nvPr/>
        </p:nvSpPr>
        <p:spPr>
          <a:xfrm>
            <a:off x="6727151" y="1797243"/>
            <a:ext cx="42787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Exact Diagonalization (ED) :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63BD4-5456-DDCA-0837-CD20A086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20" name="Picture 19" descr="\order{\color{red}n\color{black}^3}">
            <a:extLst>
              <a:ext uri="{FF2B5EF4-FFF2-40B4-BE49-F238E27FC236}">
                <a16:creationId xmlns:a16="http://schemas.microsoft.com/office/drawing/2014/main" id="{825F4DA7-A0E0-B796-1B06-88FB75C608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85" t="17906" r="14646" b="8293"/>
          <a:stretch>
            <a:fillRect/>
          </a:stretch>
        </p:blipFill>
        <p:spPr>
          <a:xfrm>
            <a:off x="7831966" y="2440804"/>
            <a:ext cx="2143313" cy="1154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03D8F-482E-7960-5D88-59F4F7109980}"/>
              </a:ext>
            </a:extLst>
          </p:cNvPr>
          <p:cNvSpPr txBox="1"/>
          <p:nvPr/>
        </p:nvSpPr>
        <p:spPr>
          <a:xfrm>
            <a:off x="2375476" y="4224675"/>
            <a:ext cx="21301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Recall that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F6F1F-F3A6-6274-9212-3DE08ABE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7AB1B1-F838-DB53-4BAB-05C26DCA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17" y="4225925"/>
            <a:ext cx="4866217" cy="618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EC2FA-1F82-418B-E091-06C02C69E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74" y="5067300"/>
            <a:ext cx="4715935" cy="1157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53EF7C-B0CA-7C50-7E7A-E7D7ABC996E6}"/>
              </a:ext>
            </a:extLst>
          </p:cNvPr>
          <p:cNvSpPr txBox="1"/>
          <p:nvPr/>
        </p:nvSpPr>
        <p:spPr>
          <a:xfrm>
            <a:off x="2375476" y="5029008"/>
            <a:ext cx="24688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For example,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5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3E86-B414-D84C-174A-4C90DFFDC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DEC3-F33D-EA6A-A03C-C5CC1E99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Krylov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EAB2D-49C7-DD7D-716D-E6757B2E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41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038C3-65D6-4CC5-5DBF-1AC8E377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D64DA97-A2F4-8B83-146B-4593C070FFF3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4675C-92BA-F8DA-09A1-FB1A08339DF9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B7F7DD-FF40-066F-E916-C217565651F3}"/>
              </a:ext>
            </a:extLst>
          </p:cNvPr>
          <p:cNvSpPr txBox="1"/>
          <p:nvPr/>
        </p:nvSpPr>
        <p:spPr>
          <a:xfrm>
            <a:off x="4174824" y="924694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C0EB53-C9B2-FD7B-952A-542B9C05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8DD13-DF80-463B-B28F-B52AF39D51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20/02/2026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511B85-DA8E-471D-B29E-8FA1B1A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5361-CE05-4AF2-B8B9-763ED17744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494237F-62CA-F63C-696F-69B3BC7E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62" y="1355581"/>
            <a:ext cx="7625738" cy="28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576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A92F8-AD9B-3AC3-5606-C572F731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2507749-1976-5FF9-174C-6856FCA3B0C2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D8D90A-8A39-202A-296B-652146D032FA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729573-F7C0-EC2A-8E99-DF13320A4223}"/>
              </a:ext>
            </a:extLst>
          </p:cNvPr>
          <p:cNvSpPr txBox="1"/>
          <p:nvPr/>
        </p:nvSpPr>
        <p:spPr>
          <a:xfrm>
            <a:off x="4174824" y="924694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B3C6E8-7C9C-9B1F-BFFC-AAAE4DE6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8DD13-DF80-463B-B28F-B52AF39D51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20/02/2026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EE576E-DDF5-027B-D73E-0D6FB325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5361-CE05-4AF2-B8B9-763ED17744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1829AF1-401F-38CB-7E98-A64E4A07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62" y="1355581"/>
            <a:ext cx="7625738" cy="28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DEDA199-9A83-782C-384E-B35FD3B879DE}"/>
              </a:ext>
            </a:extLst>
          </p:cNvPr>
          <p:cNvGrpSpPr/>
          <p:nvPr/>
        </p:nvGrpSpPr>
        <p:grpSpPr>
          <a:xfrm>
            <a:off x="2775561" y="4469158"/>
            <a:ext cx="6640877" cy="769441"/>
            <a:chOff x="2808314" y="5052602"/>
            <a:chExt cx="6640877" cy="76944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4CA2FA8-5DCB-114A-2BDC-76A66C0C51CF}"/>
                </a:ext>
              </a:extLst>
            </p:cNvPr>
            <p:cNvSpPr txBox="1"/>
            <p:nvPr/>
          </p:nvSpPr>
          <p:spPr>
            <a:xfrm>
              <a:off x="5252803" y="5052602"/>
              <a:ext cx="1356610" cy="76944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Power </a:t>
              </a:r>
              <a:r>
                <a:rPr kumimoji="0" lang="fr-FR" sz="2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algorithm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E519DD51-70A2-0B27-E7A6-8B3F677F4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199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289E620D-F906-7993-7815-8D0B7061B16A}"/>
                </a:ext>
              </a:extLst>
            </p:cNvPr>
            <p:cNvCxnSpPr>
              <a:cxnSpLocks/>
            </p:cNvCxnSpPr>
            <p:nvPr/>
          </p:nvCxnSpPr>
          <p:spPr>
            <a:xfrm>
              <a:off x="67368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04263C-FC66-DFFE-92B9-C6175F389CD5}"/>
                </a:ext>
              </a:extLst>
            </p:cNvPr>
            <p:cNvSpPr txBox="1"/>
            <p:nvPr/>
          </p:nvSpPr>
          <p:spPr>
            <a:xfrm>
              <a:off x="2808314" y="5218313"/>
              <a:ext cx="13566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Matrix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2A0F917-DA97-922A-1A1C-89E1D0F83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63943" y="5281819"/>
              <a:ext cx="1285248" cy="31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5964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2870C-335A-732D-765C-35FCA5FA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411FAA4-4B7B-EA44-067E-FE3A02BFB095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DF21C-B015-CE34-3DB0-8F418BC7049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03144A-1B30-7D33-AF18-20EE7D7D8134}"/>
              </a:ext>
            </a:extLst>
          </p:cNvPr>
          <p:cNvSpPr txBox="1"/>
          <p:nvPr/>
        </p:nvSpPr>
        <p:spPr>
          <a:xfrm>
            <a:off x="4174824" y="924694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85E3E4-3AAA-81DD-17CD-11895636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8DD13-DF80-463B-B28F-B52AF39D51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20/02/2026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55146E-E118-D11B-D98C-9187A882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5361-CE05-4AF2-B8B9-763ED17744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E36EC33-5818-1A17-2A66-6B1562EE2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62" y="1355581"/>
            <a:ext cx="7625738" cy="28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8CCBAF0-CDD1-78F9-B339-5411D9AFC29C}"/>
              </a:ext>
            </a:extLst>
          </p:cNvPr>
          <p:cNvGrpSpPr/>
          <p:nvPr/>
        </p:nvGrpSpPr>
        <p:grpSpPr>
          <a:xfrm>
            <a:off x="2775561" y="4469158"/>
            <a:ext cx="6640877" cy="769441"/>
            <a:chOff x="2808314" y="5052602"/>
            <a:chExt cx="6640877" cy="76944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DE2BF97C-2E57-49C7-F1FD-27012162B55B}"/>
                </a:ext>
              </a:extLst>
            </p:cNvPr>
            <p:cNvSpPr txBox="1"/>
            <p:nvPr/>
          </p:nvSpPr>
          <p:spPr>
            <a:xfrm>
              <a:off x="5252803" y="5052602"/>
              <a:ext cx="1356610" cy="76944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Power </a:t>
              </a:r>
              <a:r>
                <a:rPr kumimoji="0" lang="fr-FR" sz="2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algorithm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D3EF15E4-5A42-5D85-99C3-9BE25F14FCC5}"/>
                </a:ext>
              </a:extLst>
            </p:cNvPr>
            <p:cNvCxnSpPr>
              <a:cxnSpLocks/>
            </p:cNvCxnSpPr>
            <p:nvPr/>
          </p:nvCxnSpPr>
          <p:spPr>
            <a:xfrm>
              <a:off x="39199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881945A6-E688-9094-EE8A-693749843E29}"/>
                </a:ext>
              </a:extLst>
            </p:cNvPr>
            <p:cNvCxnSpPr>
              <a:cxnSpLocks/>
            </p:cNvCxnSpPr>
            <p:nvPr/>
          </p:nvCxnSpPr>
          <p:spPr>
            <a:xfrm>
              <a:off x="67368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F43F35E-2101-71EC-1CD1-60133371375C}"/>
                </a:ext>
              </a:extLst>
            </p:cNvPr>
            <p:cNvSpPr txBox="1"/>
            <p:nvPr/>
          </p:nvSpPr>
          <p:spPr>
            <a:xfrm>
              <a:off x="2808314" y="5218313"/>
              <a:ext cx="13566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Matrix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1A25E75-565E-DF58-0EE4-5135E4680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63943" y="5281819"/>
              <a:ext cx="1285248" cy="31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EB8267C-D5EB-59E4-DA8E-E401CA2E127F}"/>
              </a:ext>
            </a:extLst>
          </p:cNvPr>
          <p:cNvSpPr txBox="1"/>
          <p:nvPr/>
        </p:nvSpPr>
        <p:spPr>
          <a:xfrm>
            <a:off x="1884572" y="5636305"/>
            <a:ext cx="8027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/>
              <a:t>But : More </a:t>
            </a:r>
            <a:r>
              <a:rPr lang="fr-FR" sz="2200" b="1" dirty="0" err="1"/>
              <a:t>interessed</a:t>
            </a:r>
            <a:r>
              <a:rPr lang="fr-FR" sz="2200" b="1" dirty="0"/>
              <a:t> by </a:t>
            </a:r>
            <a:r>
              <a:rPr lang="fr-FR" sz="2200" b="1" dirty="0" err="1"/>
              <a:t>lower</a:t>
            </a:r>
            <a:r>
              <a:rPr lang="fr-FR" sz="2200" b="1" dirty="0"/>
              <a:t> </a:t>
            </a:r>
            <a:r>
              <a:rPr lang="fr-FR" sz="2200" b="1" dirty="0" err="1"/>
              <a:t>energies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1109721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49E77-26A4-FCC1-F02C-97CD1AA0E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6BC2B6E-D425-CE9E-7DD2-275178F00196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83AD5C-4F0C-0ACC-4D09-F875C3B4BF49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9B31D4-F241-7E8C-E089-57D90A25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394CA8-DF0F-E58D-F6E4-C1E3518E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28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64C00A1-D335-AF6C-452A-947583480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263ADB1C-5356-7AC9-6306-458D0D0C7758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23EB4456-6A1F-5244-3892-BF36E2B47AD8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23EB4456-6A1F-5244-3892-BF36E2B47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3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12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2573-AFBD-E942-D393-879CC402E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312EBC6-290C-7FA2-3926-08499F82A466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1C95F-E1C1-FABB-09A7-FF8754420E57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F3EE05-648E-5C11-2576-EF86E699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EC779-DE97-0E79-A171-8ED099FB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29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66DBA4-B5A4-C1A2-F9F2-E2E1FB15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877BE8C-0AAE-FE43-46B5-1556FDAB175D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C118AA0-B858-A4C6-9E62-A2F09A99EF95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04F0786A-968E-4977-4534-D84B11E342DF}"/>
              </a:ext>
            </a:extLst>
          </p:cNvPr>
          <p:cNvCxnSpPr>
            <a:cxnSpLocks/>
          </p:cNvCxnSpPr>
          <p:nvPr/>
        </p:nvCxnSpPr>
        <p:spPr>
          <a:xfrm rot="10800000">
            <a:off x="7440136" y="3668518"/>
            <a:ext cx="0" cy="24691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64647E2-11FA-19DB-83D1-95AACD5F390A}"/>
              </a:ext>
            </a:extLst>
          </p:cNvPr>
          <p:cNvCxnSpPr>
            <a:cxnSpLocks/>
          </p:cNvCxnSpPr>
          <p:nvPr/>
        </p:nvCxnSpPr>
        <p:spPr>
          <a:xfrm>
            <a:off x="7637981" y="4164458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22A5C2B-8353-E53A-97C9-26F638B8E936}"/>
              </a:ext>
            </a:extLst>
          </p:cNvPr>
          <p:cNvCxnSpPr>
            <a:cxnSpLocks/>
          </p:cNvCxnSpPr>
          <p:nvPr/>
        </p:nvCxnSpPr>
        <p:spPr>
          <a:xfrm>
            <a:off x="7648041" y="4504791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A816E35-DE66-09E5-9BF3-E5C8A9B9212B}"/>
              </a:ext>
            </a:extLst>
          </p:cNvPr>
          <p:cNvCxnSpPr>
            <a:cxnSpLocks/>
          </p:cNvCxnSpPr>
          <p:nvPr/>
        </p:nvCxnSpPr>
        <p:spPr>
          <a:xfrm>
            <a:off x="7637981" y="3818881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2FF8C17-030B-1CD0-CD97-4BE16C7FECBA}"/>
                  </a:ext>
                </a:extLst>
              </p:cNvPr>
              <p:cNvSpPr txBox="1"/>
              <p:nvPr/>
            </p:nvSpPr>
            <p:spPr>
              <a:xfrm>
                <a:off x="8660849" y="5346901"/>
                <a:ext cx="1287313" cy="74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2FF8C17-030B-1CD0-CD97-4BE16C7FE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49" y="5346901"/>
                <a:ext cx="1287313" cy="747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E5077A3B-9893-A241-2887-67FABB6CE94A}"/>
                  </a:ext>
                </a:extLst>
              </p:cNvPr>
              <p:cNvSpPr txBox="1"/>
              <p:nvPr/>
            </p:nvSpPr>
            <p:spPr>
              <a:xfrm>
                <a:off x="8801248" y="3928959"/>
                <a:ext cx="1287313" cy="422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E5077A3B-9893-A241-2887-67FABB6CE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248" y="3928959"/>
                <a:ext cx="1287313" cy="422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C4DF048-9C91-66E5-5B9C-AD9301FD4E7B}"/>
                  </a:ext>
                </a:extLst>
              </p:cNvPr>
              <p:cNvSpPr txBox="1"/>
              <p:nvPr/>
            </p:nvSpPr>
            <p:spPr>
              <a:xfrm>
                <a:off x="8639858" y="3600439"/>
                <a:ext cx="1287313" cy="74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C4DF048-9C91-66E5-5B9C-AD9301FD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858" y="3600439"/>
                <a:ext cx="1287313" cy="74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ZoneTexte 48">
            <a:extLst>
              <a:ext uri="{FF2B5EF4-FFF2-40B4-BE49-F238E27FC236}">
                <a16:creationId xmlns:a16="http://schemas.microsoft.com/office/drawing/2014/main" id="{DA03E9BB-09BF-AE17-DB82-F7D21C06BB0C}"/>
              </a:ext>
            </a:extLst>
          </p:cNvPr>
          <p:cNvSpPr txBox="1"/>
          <p:nvPr/>
        </p:nvSpPr>
        <p:spPr>
          <a:xfrm>
            <a:off x="7513936" y="4564224"/>
            <a:ext cx="1287313" cy="503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F373C86C-B3A7-A65D-A9FD-0EE18E1F738E}"/>
                  </a:ext>
                </a:extLst>
              </p:cNvPr>
              <p:cNvSpPr txBox="1"/>
              <p:nvPr/>
            </p:nvSpPr>
            <p:spPr>
              <a:xfrm>
                <a:off x="8792777" y="5725765"/>
                <a:ext cx="1039376" cy="682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E</m:t>
                          </m:r>
                        </m:e>
                        <m:sub>
                          <m:r>
                            <a:rPr kumimoji="0" lang="fr-F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F373C86C-B3A7-A65D-A9FD-0EE18E1F7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7" y="5725765"/>
                <a:ext cx="1039376" cy="682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34E58BD-33D5-CF95-8A57-9123F04B9B73}"/>
                  </a:ext>
                </a:extLst>
              </p:cNvPr>
              <p:cNvSpPr txBox="1"/>
              <p:nvPr/>
            </p:nvSpPr>
            <p:spPr>
              <a:xfrm>
                <a:off x="5285629" y="4520375"/>
                <a:ext cx="2863106" cy="74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34E58BD-33D5-CF95-8A57-9123F04B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629" y="4520375"/>
                <a:ext cx="2863106" cy="747433"/>
              </a:xfrm>
              <a:prstGeom prst="rect">
                <a:avLst/>
              </a:prstGeom>
              <a:blipFill>
                <a:blip r:embed="rId7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6902800-66D3-8A6B-D4B1-59E7BBF7EA00}"/>
                  </a:ext>
                </a:extLst>
              </p:cNvPr>
              <p:cNvSpPr txBox="1"/>
              <p:nvPr/>
            </p:nvSpPr>
            <p:spPr>
              <a:xfrm>
                <a:off x="6778382" y="5960544"/>
                <a:ext cx="691869" cy="38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6902800-66D3-8A6B-D4B1-59E7BBF7E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82" y="5960544"/>
                <a:ext cx="691869" cy="3899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904EB10-F903-BE46-BD40-5E3AAA4729A6}"/>
              </a:ext>
            </a:extLst>
          </p:cNvPr>
          <p:cNvCxnSpPr>
            <a:cxnSpLocks/>
          </p:cNvCxnSpPr>
          <p:nvPr/>
        </p:nvCxnSpPr>
        <p:spPr>
          <a:xfrm>
            <a:off x="7379851" y="6156217"/>
            <a:ext cx="139198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AB22F7A8-3496-CB58-6FF5-669AC5476627}"/>
                  </a:ext>
                </a:extLst>
              </p:cNvPr>
              <p:cNvSpPr txBox="1"/>
              <p:nvPr/>
            </p:nvSpPr>
            <p:spPr>
              <a:xfrm>
                <a:off x="8784818" y="5004110"/>
                <a:ext cx="1039376" cy="747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AB22F7A8-3496-CB58-6FF5-669AC547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818" y="5004110"/>
                <a:ext cx="1039376" cy="747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5D74604B-1DBA-BCE1-0EA1-DE06F1670EC2}"/>
                  </a:ext>
                </a:extLst>
              </p:cNvPr>
              <p:cNvSpPr txBox="1"/>
              <p:nvPr/>
            </p:nvSpPr>
            <p:spPr>
              <a:xfrm>
                <a:off x="8809409" y="4287360"/>
                <a:ext cx="1287313" cy="422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5D74604B-1DBA-BCE1-0EA1-DE06F167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409" y="4287360"/>
                <a:ext cx="1287313" cy="422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0917BF6B-AA51-4D03-8DDB-FA013C821F61}"/>
              </a:ext>
            </a:extLst>
          </p:cNvPr>
          <p:cNvSpPr/>
          <p:nvPr/>
        </p:nvSpPr>
        <p:spPr>
          <a:xfrm>
            <a:off x="7532278" y="3700774"/>
            <a:ext cx="1255474" cy="93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73" name="Connecteur droit 7172">
            <a:extLst>
              <a:ext uri="{FF2B5EF4-FFF2-40B4-BE49-F238E27FC236}">
                <a16:creationId xmlns:a16="http://schemas.microsoft.com/office/drawing/2014/main" id="{E88DDB23-7F23-71E2-1276-2BD43D0ACCDD}"/>
              </a:ext>
            </a:extLst>
          </p:cNvPr>
          <p:cNvCxnSpPr>
            <a:cxnSpLocks/>
          </p:cNvCxnSpPr>
          <p:nvPr/>
        </p:nvCxnSpPr>
        <p:spPr>
          <a:xfrm>
            <a:off x="7650964" y="5595116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75" name="Connecteur droit 7174">
            <a:extLst>
              <a:ext uri="{FF2B5EF4-FFF2-40B4-BE49-F238E27FC236}">
                <a16:creationId xmlns:a16="http://schemas.microsoft.com/office/drawing/2014/main" id="{FB1B4975-0B47-33B4-0465-DE0BE7449341}"/>
              </a:ext>
            </a:extLst>
          </p:cNvPr>
          <p:cNvCxnSpPr>
            <a:cxnSpLocks/>
          </p:cNvCxnSpPr>
          <p:nvPr/>
        </p:nvCxnSpPr>
        <p:spPr>
          <a:xfrm>
            <a:off x="7661024" y="5935450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77" name="Connecteur droit 7176">
            <a:extLst>
              <a:ext uri="{FF2B5EF4-FFF2-40B4-BE49-F238E27FC236}">
                <a16:creationId xmlns:a16="http://schemas.microsoft.com/office/drawing/2014/main" id="{828142BC-52CF-2EB5-ABFD-11A5A53F1E86}"/>
              </a:ext>
            </a:extLst>
          </p:cNvPr>
          <p:cNvCxnSpPr>
            <a:cxnSpLocks/>
          </p:cNvCxnSpPr>
          <p:nvPr/>
        </p:nvCxnSpPr>
        <p:spPr>
          <a:xfrm>
            <a:off x="7650964" y="5249539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6EE73336-AD9A-EFA7-D897-32272C1D6689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DD67C102-9C9F-45D8-224D-F4880268AAF6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DD67C102-9C9F-45D8-224D-F4880268A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1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75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46BC-073D-2B77-DCDE-873D9434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E8EEF-6D1A-1745-FA32-9E9613C2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0DB9-BA0A-4B2D-979B-403886906B46}" type="datetime1">
              <a:rPr lang="en-GB" smtClean="0"/>
              <a:t>20/02/2026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0983D-CEA4-299D-C6FA-3D5BD1F3A013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F03172-C7C5-01AC-3734-8535EAE9AA99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Introduction :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3464199A-5CC2-4250-DCDC-40F8AD850A2A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3</a:t>
            </a:fld>
            <a:endParaRPr lang="fr-FR"/>
          </a:p>
        </p:txBody>
      </p:sp>
      <p:pic>
        <p:nvPicPr>
          <p:cNvPr id="15" name="Image 14" descr="Une image contenant capture d’écran, noir, conception&#10;&#10;Le contenu généré par l’IA peut être incorrect.">
            <a:extLst>
              <a:ext uri="{FF2B5EF4-FFF2-40B4-BE49-F238E27FC236}">
                <a16:creationId xmlns:a16="http://schemas.microsoft.com/office/drawing/2014/main" id="{28C39F83-C710-A5C8-419A-E9ED3A45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20" y="973136"/>
            <a:ext cx="3747559" cy="3827991"/>
          </a:xfrm>
          <a:prstGeom prst="rect">
            <a:avLst/>
          </a:prstGeom>
        </p:spPr>
      </p:pic>
      <p:pic>
        <p:nvPicPr>
          <p:cNvPr id="7" name="Image 6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7B402B16-6D33-86D7-3DE5-E465C54DE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29" y="4627215"/>
            <a:ext cx="3385794" cy="1390001"/>
          </a:xfrm>
          <a:prstGeom prst="rect">
            <a:avLst/>
          </a:prstGeom>
        </p:spPr>
      </p:pic>
      <p:sp>
        <p:nvSpPr>
          <p:cNvPr id="3" name="TextBox 21">
            <a:extLst>
              <a:ext uri="{FF2B5EF4-FFF2-40B4-BE49-F238E27FC236}">
                <a16:creationId xmlns:a16="http://schemas.microsoft.com/office/drawing/2014/main" id="{6C46BAAA-A87F-9697-D420-397EA1EC712A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8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87347-0046-DE2B-5748-11594175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B1D1E4F-69EF-AF28-C7D4-D00B2B4B52DE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27A71-534A-1741-9392-5BA3B345DD53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98EA93-86F3-7466-F7FA-74069E44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F7586A7-014C-E558-B50F-361BBCEB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30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B220E3-CAE2-CD0D-546F-DAA1B203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4B113F8-B764-E312-F138-ECC0EF47473B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9FF30453-5E8D-BB13-BC66-87FEEEE73D01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grpSp>
        <p:nvGrpSpPr>
          <p:cNvPr id="7191" name="Groupe 7190">
            <a:extLst>
              <a:ext uri="{FF2B5EF4-FFF2-40B4-BE49-F238E27FC236}">
                <a16:creationId xmlns:a16="http://schemas.microsoft.com/office/drawing/2014/main" id="{C3FBFDC5-1E65-BCA0-CABB-77DF16B4B850}"/>
              </a:ext>
            </a:extLst>
          </p:cNvPr>
          <p:cNvGrpSpPr/>
          <p:nvPr/>
        </p:nvGrpSpPr>
        <p:grpSpPr>
          <a:xfrm>
            <a:off x="5285629" y="3600439"/>
            <a:ext cx="4811093" cy="2807765"/>
            <a:chOff x="7068756" y="3540063"/>
            <a:chExt cx="4556538" cy="2659206"/>
          </a:xfrm>
        </p:grpSpPr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18F815ED-BF5B-8F80-94F6-F9004255A8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09268" y="3604540"/>
              <a:ext cx="0" cy="2338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F5849580-6308-F2C4-A956-8335A1824431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4074240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6961A51F-5B0B-1DFE-82DD-2F1ECDC42EBE}"/>
                </a:ext>
              </a:extLst>
            </p:cNvPr>
            <p:cNvCxnSpPr>
              <a:cxnSpLocks/>
            </p:cNvCxnSpPr>
            <p:nvPr/>
          </p:nvCxnSpPr>
          <p:spPr>
            <a:xfrm>
              <a:off x="9306173" y="4396566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E179744-E18F-D407-DE2E-C07B2F763442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3746947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A8EF4264-0B3B-FCA1-E13C-0BAD68F4EB92}"/>
                    </a:ext>
                  </a:extLst>
                </p:cNvPr>
                <p:cNvSpPr txBox="1"/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A8EF4264-0B3B-FCA1-E13C-0BAD68F4E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45619EFD-2E37-894D-5B4F-79304349D6F8}"/>
                    </a:ext>
                  </a:extLst>
                </p:cNvPr>
                <p:cNvSpPr txBox="1"/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45619EFD-2E37-894D-5B4F-79304349D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0FA206B7-E970-226E-BB91-6E53AE25EE86}"/>
                    </a:ext>
                  </a:extLst>
                </p:cNvPr>
                <p:cNvSpPr txBox="1"/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0FA206B7-E970-226E-BB91-6E53AE25E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61BBA1E-8BC4-0536-110E-798B88BE74B2}"/>
                </a:ext>
              </a:extLst>
            </p:cNvPr>
            <p:cNvSpPr txBox="1"/>
            <p:nvPr/>
          </p:nvSpPr>
          <p:spPr>
            <a:xfrm>
              <a:off x="9179163" y="4452854"/>
              <a:ext cx="12192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F88078DE-DA18-549F-7C14-521A8012A9AE}"/>
                    </a:ext>
                  </a:extLst>
                </p:cNvPr>
                <p:cNvSpPr txBox="1"/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ar-AE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F88078DE-DA18-549F-7C14-521A8012A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21CA8FF6-47DA-D2F7-5355-9E9F4DB0A9E3}"/>
                    </a:ext>
                  </a:extLst>
                </p:cNvPr>
                <p:cNvSpPr txBox="1"/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Energy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oMath>
                    </m:oMathPara>
                  </a14:m>
                  <a:endPara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21CA8FF6-47DA-D2F7-5355-9E9F4DB0A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blipFill>
                  <a:blip r:embed="rId7"/>
                  <a:stretch>
                    <a:fillRect t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7F6F1D84-1BF7-FCBF-15A3-169F5FCD4AF5}"/>
                    </a:ext>
                  </a:extLst>
                </p:cNvPr>
                <p:cNvSpPr txBox="1"/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7F6F1D84-1BF7-FCBF-15A3-169F5FCD4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E86B3D8E-A23A-06B0-BFF1-75D82384076E}"/>
                </a:ext>
              </a:extLst>
            </p:cNvPr>
            <p:cNvCxnSpPr>
              <a:cxnSpLocks/>
            </p:cNvCxnSpPr>
            <p:nvPr/>
          </p:nvCxnSpPr>
          <p:spPr>
            <a:xfrm>
              <a:off x="9052173" y="5960615"/>
              <a:ext cx="1318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B527D73C-C68A-02D0-52BD-58CA01AA8754}"/>
                    </a:ext>
                  </a:extLst>
                </p:cNvPr>
                <p:cNvSpPr txBox="1"/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ar-A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B527D73C-C68A-02D0-52BD-58CA01AA8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A32CB5E1-DAE7-4585-49BC-627E35E0D20F}"/>
                    </a:ext>
                  </a:extLst>
                </p:cNvPr>
                <p:cNvSpPr txBox="1"/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A32CB5E1-DAE7-4585-49BC-627E35E0D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D6DA716-5BE8-A475-BE92-B73A7BA5DA22}"/>
                </a:ext>
              </a:extLst>
            </p:cNvPr>
            <p:cNvSpPr/>
            <p:nvPr/>
          </p:nvSpPr>
          <p:spPr>
            <a:xfrm>
              <a:off x="9196535" y="3635089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73" name="Connecteur droit 7172">
              <a:extLst>
                <a:ext uri="{FF2B5EF4-FFF2-40B4-BE49-F238E27FC236}">
                  <a16:creationId xmlns:a16="http://schemas.microsoft.com/office/drawing/2014/main" id="{61333333-8D3D-A8D6-F379-2F8949CE550E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429202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5" name="Connecteur droit 7174">
              <a:extLst>
                <a:ext uri="{FF2B5EF4-FFF2-40B4-BE49-F238E27FC236}">
                  <a16:creationId xmlns:a16="http://schemas.microsoft.com/office/drawing/2014/main" id="{61ADD62B-5CBD-F814-8BC2-3E1D8FDB5DB9}"/>
                </a:ext>
              </a:extLst>
            </p:cNvPr>
            <p:cNvCxnSpPr>
              <a:cxnSpLocks/>
            </p:cNvCxnSpPr>
            <p:nvPr/>
          </p:nvCxnSpPr>
          <p:spPr>
            <a:xfrm>
              <a:off x="9318469" y="5751528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Connecteur droit 7176">
              <a:extLst>
                <a:ext uri="{FF2B5EF4-FFF2-40B4-BE49-F238E27FC236}">
                  <a16:creationId xmlns:a16="http://schemas.microsoft.com/office/drawing/2014/main" id="{4EB88B5E-4EA7-8D44-371F-E5B9BD424CE5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101909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88" name="Image 7187" descr="Une image contenant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71C14F2C-59AC-35A6-631A-1B6C44A033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9886"/>
          <a:stretch>
            <a:fillRect/>
          </a:stretch>
        </p:blipFill>
        <p:spPr>
          <a:xfrm>
            <a:off x="1139032" y="3429000"/>
            <a:ext cx="4803075" cy="3049723"/>
          </a:xfrm>
          <a:prstGeom prst="rect">
            <a:avLst/>
          </a:prstGeom>
        </p:spPr>
      </p:pic>
      <p:sp>
        <p:nvSpPr>
          <p:cNvPr id="7192" name="ZoneTexte 7191">
            <a:extLst>
              <a:ext uri="{FF2B5EF4-FFF2-40B4-BE49-F238E27FC236}">
                <a16:creationId xmlns:a16="http://schemas.microsoft.com/office/drawing/2014/main" id="{094B34CB-536F-2F7B-AFAC-4A55C56A1419}"/>
              </a:ext>
            </a:extLst>
          </p:cNvPr>
          <p:cNvSpPr txBox="1"/>
          <p:nvPr/>
        </p:nvSpPr>
        <p:spPr>
          <a:xfrm>
            <a:off x="1271157" y="4465805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-</a:t>
            </a:r>
            <a:endParaRPr lang="en-GB" sz="5000" dirty="0"/>
          </a:p>
        </p:txBody>
      </p:sp>
      <p:sp>
        <p:nvSpPr>
          <p:cNvPr id="7193" name="ZoneTexte 7192">
            <a:extLst>
              <a:ext uri="{FF2B5EF4-FFF2-40B4-BE49-F238E27FC236}">
                <a16:creationId xmlns:a16="http://schemas.microsoft.com/office/drawing/2014/main" id="{396FA026-EE96-17DF-A7B8-08FA736DCB9F}"/>
              </a:ext>
            </a:extLst>
          </p:cNvPr>
          <p:cNvSpPr txBox="1"/>
          <p:nvPr/>
        </p:nvSpPr>
        <p:spPr>
          <a:xfrm>
            <a:off x="1209982" y="5531409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=</a:t>
            </a:r>
            <a:endParaRPr lang="en-GB" sz="5000" dirty="0"/>
          </a:p>
        </p:txBody>
      </p: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4A6A92A2-2E24-7286-7368-F5CB647E2AFE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FE9E4BF6-1063-C359-D0DE-E4732E3164ED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FE9E4BF6-1063-C359-D0DE-E4732E316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2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716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6E329-F06E-0CE4-C08C-88ABF8D8D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38AE3766-1E9E-13C8-DA26-BFF5DB4F397D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BCE377-4175-C854-6B29-AED4BAF720CE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053FC0E-2ACA-99F9-4EE9-6C02664C4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F7B8EE-8AFA-5663-4121-EF1CEB48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31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01CF73-4795-1D75-ADB9-F7FD51E2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F43D541B-6F35-5405-584A-1AB703E62E75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7E00BEA9-1CDD-28B0-FB82-B21F7DF7D85C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grpSp>
        <p:nvGrpSpPr>
          <p:cNvPr id="7191" name="Groupe 7190">
            <a:extLst>
              <a:ext uri="{FF2B5EF4-FFF2-40B4-BE49-F238E27FC236}">
                <a16:creationId xmlns:a16="http://schemas.microsoft.com/office/drawing/2014/main" id="{25C02F9E-9164-AD72-C1E9-D23B63D9D588}"/>
              </a:ext>
            </a:extLst>
          </p:cNvPr>
          <p:cNvGrpSpPr/>
          <p:nvPr/>
        </p:nvGrpSpPr>
        <p:grpSpPr>
          <a:xfrm>
            <a:off x="5285629" y="3600439"/>
            <a:ext cx="4811093" cy="2807765"/>
            <a:chOff x="7068756" y="3540063"/>
            <a:chExt cx="4556538" cy="2659206"/>
          </a:xfrm>
        </p:grpSpPr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7E623212-B58B-4139-7ED5-9FE3BD5A1DE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09268" y="3604540"/>
              <a:ext cx="0" cy="2338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D861A7FE-14A3-8352-9182-BB9019C37A38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4074240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90958574-2C48-55BB-D9B4-378DAC1BEED8}"/>
                </a:ext>
              </a:extLst>
            </p:cNvPr>
            <p:cNvCxnSpPr>
              <a:cxnSpLocks/>
            </p:cNvCxnSpPr>
            <p:nvPr/>
          </p:nvCxnSpPr>
          <p:spPr>
            <a:xfrm>
              <a:off x="9306173" y="4396566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03624B8C-A68F-F59B-F12D-652C334D97A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3746947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3830D70-5881-3C51-FF8B-9CA68FAE06A7}"/>
                    </a:ext>
                  </a:extLst>
                </p:cNvPr>
                <p:cNvSpPr txBox="1"/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3830D70-5881-3C51-FF8B-9CA68FAE06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A135B926-5092-075F-898D-F1783F0B2A15}"/>
                    </a:ext>
                  </a:extLst>
                </p:cNvPr>
                <p:cNvSpPr txBox="1"/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A135B926-5092-075F-898D-F1783F0B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70B51E52-97C4-C12D-33CA-FA63BD8BCE51}"/>
                    </a:ext>
                  </a:extLst>
                </p:cNvPr>
                <p:cNvSpPr txBox="1"/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70B51E52-97C4-C12D-33CA-FA63BD8BC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4525F29-F576-B4F9-313D-2DC18396504F}"/>
                </a:ext>
              </a:extLst>
            </p:cNvPr>
            <p:cNvSpPr txBox="1"/>
            <p:nvPr/>
          </p:nvSpPr>
          <p:spPr>
            <a:xfrm>
              <a:off x="9179163" y="4452854"/>
              <a:ext cx="12192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B814F881-F923-901B-5B78-A9D24884C909}"/>
                    </a:ext>
                  </a:extLst>
                </p:cNvPr>
                <p:cNvSpPr txBox="1"/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ar-AE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B814F881-F923-901B-5B78-A9D24884C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AED7A3A-8D3B-6846-7B73-94BFEB131DA3}"/>
                    </a:ext>
                  </a:extLst>
                </p:cNvPr>
                <p:cNvSpPr txBox="1"/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Energy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oMath>
                    </m:oMathPara>
                  </a14:m>
                  <a:endPara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AED7A3A-8D3B-6846-7B73-94BFEB131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blipFill>
                  <a:blip r:embed="rId7"/>
                  <a:stretch>
                    <a:fillRect t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1BF991A4-498A-4F25-9B04-C36C25C841F7}"/>
                    </a:ext>
                  </a:extLst>
                </p:cNvPr>
                <p:cNvSpPr txBox="1"/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1BF991A4-498A-4F25-9B04-C36C25C84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009D495D-8FC4-8FBB-DCD9-03A804DFE2EE}"/>
                </a:ext>
              </a:extLst>
            </p:cNvPr>
            <p:cNvCxnSpPr>
              <a:cxnSpLocks/>
            </p:cNvCxnSpPr>
            <p:nvPr/>
          </p:nvCxnSpPr>
          <p:spPr>
            <a:xfrm>
              <a:off x="9052173" y="5960615"/>
              <a:ext cx="1318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8129D54E-5421-0520-2BE8-11A17A5A3728}"/>
                    </a:ext>
                  </a:extLst>
                </p:cNvPr>
                <p:cNvSpPr txBox="1"/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ar-A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8129D54E-5421-0520-2BE8-11A17A5A3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C669CF0B-DA9E-6682-F516-5874FA995688}"/>
                    </a:ext>
                  </a:extLst>
                </p:cNvPr>
                <p:cNvSpPr txBox="1"/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C669CF0B-DA9E-6682-F516-5874FA995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13B3E9-0D73-179C-16B0-664C3893F289}"/>
                </a:ext>
              </a:extLst>
            </p:cNvPr>
            <p:cNvSpPr/>
            <p:nvPr/>
          </p:nvSpPr>
          <p:spPr>
            <a:xfrm>
              <a:off x="9196535" y="3635089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73" name="Connecteur droit 7172">
              <a:extLst>
                <a:ext uri="{FF2B5EF4-FFF2-40B4-BE49-F238E27FC236}">
                  <a16:creationId xmlns:a16="http://schemas.microsoft.com/office/drawing/2014/main" id="{0EDE36B3-6250-BE51-15C2-49B08EF6568F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429202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5" name="Connecteur droit 7174">
              <a:extLst>
                <a:ext uri="{FF2B5EF4-FFF2-40B4-BE49-F238E27FC236}">
                  <a16:creationId xmlns:a16="http://schemas.microsoft.com/office/drawing/2014/main" id="{837780C8-94C2-43DF-38D6-861C7D31082A}"/>
                </a:ext>
              </a:extLst>
            </p:cNvPr>
            <p:cNvCxnSpPr>
              <a:cxnSpLocks/>
            </p:cNvCxnSpPr>
            <p:nvPr/>
          </p:nvCxnSpPr>
          <p:spPr>
            <a:xfrm>
              <a:off x="9318469" y="5751528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Connecteur droit 7176">
              <a:extLst>
                <a:ext uri="{FF2B5EF4-FFF2-40B4-BE49-F238E27FC236}">
                  <a16:creationId xmlns:a16="http://schemas.microsoft.com/office/drawing/2014/main" id="{88103DEE-742E-43B6-D903-B63145E4FE10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101909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2A558A4C-9071-6AB1-F187-A033C6D1A21D}"/>
                </a:ext>
              </a:extLst>
            </p:cNvPr>
            <p:cNvSpPr/>
            <p:nvPr/>
          </p:nvSpPr>
          <p:spPr>
            <a:xfrm>
              <a:off x="9208831" y="4990051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80" name="ZoneTexte 7179">
              <a:extLst>
                <a:ext uri="{FF2B5EF4-FFF2-40B4-BE49-F238E27FC236}">
                  <a16:creationId xmlns:a16="http://schemas.microsoft.com/office/drawing/2014/main" id="{7E752917-286E-23E0-0C72-DD34F1B858FA}"/>
                </a:ext>
              </a:extLst>
            </p:cNvPr>
            <p:cNvSpPr txBox="1"/>
            <p:nvPr/>
          </p:nvSpPr>
          <p:spPr>
            <a:xfrm>
              <a:off x="9942944" y="4516842"/>
              <a:ext cx="78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rgbClr val="FF0000"/>
                  </a:solidFill>
                </a:rPr>
                <a:t>?</a:t>
              </a:r>
              <a:endParaRPr lang="en-GB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188" name="Image 7187" descr="Une image contenant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CBA5C8E7-D248-E76B-C2E3-F44C3C26A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9886"/>
          <a:stretch>
            <a:fillRect/>
          </a:stretch>
        </p:blipFill>
        <p:spPr>
          <a:xfrm>
            <a:off x="1139032" y="3429000"/>
            <a:ext cx="4803075" cy="3049723"/>
          </a:xfrm>
          <a:prstGeom prst="rect">
            <a:avLst/>
          </a:prstGeom>
        </p:spPr>
      </p:pic>
      <p:sp>
        <p:nvSpPr>
          <p:cNvPr id="7192" name="ZoneTexte 7191">
            <a:extLst>
              <a:ext uri="{FF2B5EF4-FFF2-40B4-BE49-F238E27FC236}">
                <a16:creationId xmlns:a16="http://schemas.microsoft.com/office/drawing/2014/main" id="{35E87393-3040-33A2-CC76-FA448CC6C523}"/>
              </a:ext>
            </a:extLst>
          </p:cNvPr>
          <p:cNvSpPr txBox="1"/>
          <p:nvPr/>
        </p:nvSpPr>
        <p:spPr>
          <a:xfrm>
            <a:off x="1271157" y="4465805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-</a:t>
            </a:r>
            <a:endParaRPr lang="en-GB" sz="5000" dirty="0"/>
          </a:p>
        </p:txBody>
      </p:sp>
      <p:sp>
        <p:nvSpPr>
          <p:cNvPr id="7193" name="ZoneTexte 7192">
            <a:extLst>
              <a:ext uri="{FF2B5EF4-FFF2-40B4-BE49-F238E27FC236}">
                <a16:creationId xmlns:a16="http://schemas.microsoft.com/office/drawing/2014/main" id="{D188DEEC-AFD2-D4A0-9A5A-770EE73D4E63}"/>
              </a:ext>
            </a:extLst>
          </p:cNvPr>
          <p:cNvSpPr txBox="1"/>
          <p:nvPr/>
        </p:nvSpPr>
        <p:spPr>
          <a:xfrm>
            <a:off x="1209982" y="5531409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=</a:t>
            </a:r>
            <a:endParaRPr lang="en-GB" sz="5000" dirty="0"/>
          </a:p>
        </p:txBody>
      </p: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5897AD17-2C9C-F895-2227-1368317CDE71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C28B08B5-A10A-8FB5-E95C-603BE59311D2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C28B08B5-A10A-8FB5-E95C-603BE593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2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37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FB9E-8815-1305-7C77-8487A41FB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F8128E1-6C3E-E140-96C3-04BCC981A59E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D98A8-8A64-5238-D268-3AE83836CDB4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4A3B5F-DF06-A547-FF5C-266D41C0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24975A-463E-0937-E40B-F2BC1AC4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32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377CDF-918D-A731-A904-10B5F198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641DCBCF-8859-556F-5F5A-CE4DB4629A8D}"/>
              </a:ext>
            </a:extLst>
          </p:cNvPr>
          <p:cNvGrpSpPr/>
          <p:nvPr/>
        </p:nvGrpSpPr>
        <p:grpSpPr>
          <a:xfrm>
            <a:off x="520514" y="1056587"/>
            <a:ext cx="2116862" cy="1457917"/>
            <a:chOff x="1733685" y="2585108"/>
            <a:chExt cx="3919608" cy="269949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F814E35-FE5A-79A6-C16D-A4C0B0E7EACC}"/>
                </a:ext>
              </a:extLst>
            </p:cNvPr>
            <p:cNvGrpSpPr/>
            <p:nvPr/>
          </p:nvGrpSpPr>
          <p:grpSpPr>
            <a:xfrm>
              <a:off x="1733685" y="3246158"/>
              <a:ext cx="3919608" cy="2038447"/>
              <a:chOff x="1733685" y="3246158"/>
              <a:chExt cx="3919608" cy="2038447"/>
            </a:xfrm>
          </p:grpSpPr>
          <p:pic>
            <p:nvPicPr>
              <p:cNvPr id="5" name="Picture 7" descr="\hat H = \begin{pmatrix}&#10; &amp; \cdots&amp;  \\&#10; \vdots&amp;  &amp; \vdots \\&#10; &amp; \cdots &amp; &#10;\end{pmatrix}">
                <a:extLst>
                  <a:ext uri="{FF2B5EF4-FFF2-40B4-BE49-F238E27FC236}">
                    <a16:creationId xmlns:a16="http://schemas.microsoft.com/office/drawing/2014/main" id="{D2AE6FF5-E90C-2A48-06EA-83EFDAC41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685" y="3397501"/>
                <a:ext cx="3365212" cy="1887104"/>
              </a:xfrm>
              <a:prstGeom prst="rect">
                <a:avLst/>
              </a:prstGeom>
            </p:spPr>
          </p:pic>
          <p:cxnSp>
            <p:nvCxnSpPr>
              <p:cNvPr id="6" name="Straight Arrow Connector 10">
                <a:extLst>
                  <a:ext uri="{FF2B5EF4-FFF2-40B4-BE49-F238E27FC236}">
                    <a16:creationId xmlns:a16="http://schemas.microsoft.com/office/drawing/2014/main" id="{2C0F3326-49C1-5989-A687-5DFE2F823993}"/>
                  </a:ext>
                </a:extLst>
              </p:cNvPr>
              <p:cNvCxnSpPr/>
              <p:nvPr/>
            </p:nvCxnSpPr>
            <p:spPr>
              <a:xfrm>
                <a:off x="5163502" y="3396250"/>
                <a:ext cx="0" cy="1881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13">
                <a:extLst>
                  <a:ext uri="{FF2B5EF4-FFF2-40B4-BE49-F238E27FC236}">
                    <a16:creationId xmlns:a16="http://schemas.microsoft.com/office/drawing/2014/main" id="{B63576E9-15CA-ED0A-ED7C-01849F917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1411" y="3246158"/>
                <a:ext cx="1847271" cy="1154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64ADE80C-CAED-D19F-4E56-3F28FBC75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2842" r="71875" b="-5891"/>
              <a:stretch>
                <a:fillRect/>
              </a:stretch>
            </p:blipFill>
            <p:spPr>
              <a:xfrm>
                <a:off x="5233916" y="4012680"/>
                <a:ext cx="419377" cy="532425"/>
              </a:xfrm>
              <a:prstGeom prst="rect">
                <a:avLst/>
              </a:prstGeom>
            </p:spPr>
          </p:pic>
        </p:grpSp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573EE34D-BE46-089E-CA40-7CCE259F0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2842" r="71875" b="-5891"/>
            <a:stretch>
              <a:fillRect/>
            </a:stretch>
          </p:blipFill>
          <p:spPr>
            <a:xfrm>
              <a:off x="3695357" y="2585108"/>
              <a:ext cx="419377" cy="532425"/>
            </a:xfrm>
            <a:prstGeom prst="rect">
              <a:avLst/>
            </a:prstGeom>
          </p:spPr>
        </p:pic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FA5203D-9169-E78F-0F55-6A880148CC70}"/>
              </a:ext>
            </a:extLst>
          </p:cNvPr>
          <p:cNvCxnSpPr/>
          <p:nvPr/>
        </p:nvCxnSpPr>
        <p:spPr>
          <a:xfrm>
            <a:off x="2759979" y="1956986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FBCEDF1-76B8-B15B-2C20-205C15C2CF04}"/>
              </a:ext>
            </a:extLst>
          </p:cNvPr>
          <p:cNvCxnSpPr/>
          <p:nvPr/>
        </p:nvCxnSpPr>
        <p:spPr>
          <a:xfrm>
            <a:off x="9120232" y="1971349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7">
            <a:extLst>
              <a:ext uri="{FF2B5EF4-FFF2-40B4-BE49-F238E27FC236}">
                <a16:creationId xmlns:a16="http://schemas.microsoft.com/office/drawing/2014/main" id="{F4B57AA2-4CB7-C3B6-4BB5-B9922537D8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5461" y="1495421"/>
            <a:ext cx="1761122" cy="1019168"/>
          </a:xfrm>
          <a:prstGeom prst="rect">
            <a:avLst/>
          </a:prstGeom>
        </p:spPr>
      </p:pic>
      <p:cxnSp>
        <p:nvCxnSpPr>
          <p:cNvPr id="29" name="Straight Arrow Connector 10">
            <a:extLst>
              <a:ext uri="{FF2B5EF4-FFF2-40B4-BE49-F238E27FC236}">
                <a16:creationId xmlns:a16="http://schemas.microsoft.com/office/drawing/2014/main" id="{68EED3B7-9950-68CF-22AD-073B8FE8F4F6}"/>
              </a:ext>
            </a:extLst>
          </p:cNvPr>
          <p:cNvCxnSpPr/>
          <p:nvPr/>
        </p:nvCxnSpPr>
        <p:spPr>
          <a:xfrm>
            <a:off x="11609639" y="1494745"/>
            <a:ext cx="0" cy="101636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12E43885-D5E9-1C73-E77C-D39CACD732A0}"/>
              </a:ext>
            </a:extLst>
          </p:cNvPr>
          <p:cNvCxnSpPr>
            <a:cxnSpLocks/>
          </p:cNvCxnSpPr>
          <p:nvPr/>
        </p:nvCxnSpPr>
        <p:spPr>
          <a:xfrm flipH="1">
            <a:off x="10356145" y="1362682"/>
            <a:ext cx="106962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14BFFF19-0F3C-AE63-662E-2A585B4C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095" y="1920951"/>
            <a:ext cx="219450" cy="2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9842AB2-9127-F5C3-229F-AEC8A6A95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54" y="1035414"/>
            <a:ext cx="792202" cy="2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51C63246-223B-50D9-B8C9-381AEF6077B0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EABCB774-D3AF-EA9C-9F33-171CCD296590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grpSp>
        <p:nvGrpSpPr>
          <p:cNvPr id="7191" name="Groupe 7190">
            <a:extLst>
              <a:ext uri="{FF2B5EF4-FFF2-40B4-BE49-F238E27FC236}">
                <a16:creationId xmlns:a16="http://schemas.microsoft.com/office/drawing/2014/main" id="{48E0C2D1-486E-C5CD-0386-937635E40ED9}"/>
              </a:ext>
            </a:extLst>
          </p:cNvPr>
          <p:cNvGrpSpPr/>
          <p:nvPr/>
        </p:nvGrpSpPr>
        <p:grpSpPr>
          <a:xfrm>
            <a:off x="5285629" y="3600439"/>
            <a:ext cx="4811093" cy="2807765"/>
            <a:chOff x="7068756" y="3540063"/>
            <a:chExt cx="4556538" cy="2659206"/>
          </a:xfrm>
        </p:grpSpPr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61018868-4E16-8EEF-0B34-45089748EC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09268" y="3604540"/>
              <a:ext cx="0" cy="2338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BA3F0138-9405-6AA7-24F4-94C3EEA6F99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4074240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A59AC906-0C91-6272-4EBC-DB023690349E}"/>
                </a:ext>
              </a:extLst>
            </p:cNvPr>
            <p:cNvCxnSpPr>
              <a:cxnSpLocks/>
            </p:cNvCxnSpPr>
            <p:nvPr/>
          </p:nvCxnSpPr>
          <p:spPr>
            <a:xfrm>
              <a:off x="9306173" y="4396566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8D95159-32D6-BE5C-411B-55B598F6B815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3746947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6A8D55DF-A5A1-710A-5699-A69F8C785038}"/>
                    </a:ext>
                  </a:extLst>
                </p:cNvPr>
                <p:cNvSpPr txBox="1"/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6A8D55DF-A5A1-710A-5699-A69F8C785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0BCAEA72-B029-FF93-3A76-82495AA6664F}"/>
                    </a:ext>
                  </a:extLst>
                </p:cNvPr>
                <p:cNvSpPr txBox="1"/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0BCAEA72-B029-FF93-3A76-82495AA66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6C758F25-61B2-8608-B9EB-B5369D4A5E99}"/>
                    </a:ext>
                  </a:extLst>
                </p:cNvPr>
                <p:cNvSpPr txBox="1"/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6C758F25-61B2-8608-B9EB-B5369D4A5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FD946EF6-C2C0-0445-DCFE-11224E73C027}"/>
                </a:ext>
              </a:extLst>
            </p:cNvPr>
            <p:cNvSpPr txBox="1"/>
            <p:nvPr/>
          </p:nvSpPr>
          <p:spPr>
            <a:xfrm>
              <a:off x="9179163" y="4452854"/>
              <a:ext cx="12192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A09941FC-CCF3-FD95-0EEA-8CAE423FC061}"/>
                    </a:ext>
                  </a:extLst>
                </p:cNvPr>
                <p:cNvSpPr txBox="1"/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ar-AE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A09941FC-CCF3-FD95-0EEA-8CAE423FC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CDD7CD2-1F6F-9BC1-447C-37BB1788E334}"/>
                    </a:ext>
                  </a:extLst>
                </p:cNvPr>
                <p:cNvSpPr txBox="1"/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Energy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oMath>
                    </m:oMathPara>
                  </a14:m>
                  <a:endPara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CDD7CD2-1F6F-9BC1-447C-37BB1788E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blipFill>
                  <a:blip r:embed="rId12"/>
                  <a:stretch>
                    <a:fillRect t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65F084CE-1941-5344-982C-DF28A0F6136D}"/>
                    </a:ext>
                  </a:extLst>
                </p:cNvPr>
                <p:cNvSpPr txBox="1"/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65F084CE-1941-5344-982C-DF28A0F61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ECCA28B7-91BB-BF91-FB6A-F2DF91F2F092}"/>
                </a:ext>
              </a:extLst>
            </p:cNvPr>
            <p:cNvCxnSpPr>
              <a:cxnSpLocks/>
            </p:cNvCxnSpPr>
            <p:nvPr/>
          </p:nvCxnSpPr>
          <p:spPr>
            <a:xfrm>
              <a:off x="9052173" y="5960615"/>
              <a:ext cx="1318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EBD1B518-4F05-2528-943E-709FC1408D17}"/>
                    </a:ext>
                  </a:extLst>
                </p:cNvPr>
                <p:cNvSpPr txBox="1"/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ar-A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EBD1B518-4F05-2528-943E-709FC1408D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EE3470D3-D8AF-68E2-786E-FF21F4F38E73}"/>
                    </a:ext>
                  </a:extLst>
                </p:cNvPr>
                <p:cNvSpPr txBox="1"/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EE3470D3-D8AF-68E2-786E-FF21F4F38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DA580F9-EB5C-656D-CD14-834C9ACACAA1}"/>
                </a:ext>
              </a:extLst>
            </p:cNvPr>
            <p:cNvSpPr/>
            <p:nvPr/>
          </p:nvSpPr>
          <p:spPr>
            <a:xfrm>
              <a:off x="9196535" y="3635089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73" name="Connecteur droit 7172">
              <a:extLst>
                <a:ext uri="{FF2B5EF4-FFF2-40B4-BE49-F238E27FC236}">
                  <a16:creationId xmlns:a16="http://schemas.microsoft.com/office/drawing/2014/main" id="{308C52DD-42FA-24F1-29D7-2F53D485AF3D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429202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5" name="Connecteur droit 7174">
              <a:extLst>
                <a:ext uri="{FF2B5EF4-FFF2-40B4-BE49-F238E27FC236}">
                  <a16:creationId xmlns:a16="http://schemas.microsoft.com/office/drawing/2014/main" id="{6104497D-552D-AFC2-0E42-19FE14E6C321}"/>
                </a:ext>
              </a:extLst>
            </p:cNvPr>
            <p:cNvCxnSpPr>
              <a:cxnSpLocks/>
            </p:cNvCxnSpPr>
            <p:nvPr/>
          </p:nvCxnSpPr>
          <p:spPr>
            <a:xfrm>
              <a:off x="9318469" y="5751528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Connecteur droit 7176">
              <a:extLst>
                <a:ext uri="{FF2B5EF4-FFF2-40B4-BE49-F238E27FC236}">
                  <a16:creationId xmlns:a16="http://schemas.microsoft.com/office/drawing/2014/main" id="{B8289A98-4ECF-64E6-5081-6961237A99C4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101909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617D95C4-B4AC-1202-F3A8-A05319242DB5}"/>
                </a:ext>
              </a:extLst>
            </p:cNvPr>
            <p:cNvSpPr/>
            <p:nvPr/>
          </p:nvSpPr>
          <p:spPr>
            <a:xfrm>
              <a:off x="9208831" y="4990051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80" name="ZoneTexte 7179">
              <a:extLst>
                <a:ext uri="{FF2B5EF4-FFF2-40B4-BE49-F238E27FC236}">
                  <a16:creationId xmlns:a16="http://schemas.microsoft.com/office/drawing/2014/main" id="{1A33D4BE-E723-067D-3D98-F3182B86582C}"/>
                </a:ext>
              </a:extLst>
            </p:cNvPr>
            <p:cNvSpPr txBox="1"/>
            <p:nvPr/>
          </p:nvSpPr>
          <p:spPr>
            <a:xfrm>
              <a:off x="9942944" y="4516842"/>
              <a:ext cx="78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rgbClr val="FF0000"/>
                  </a:solidFill>
                </a:rPr>
                <a:t>?</a:t>
              </a:r>
              <a:endParaRPr lang="en-GB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188" name="Image 7187" descr="Une image contenant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2FD01C7D-CC34-F618-1CEC-D322EB152F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9886"/>
          <a:stretch>
            <a:fillRect/>
          </a:stretch>
        </p:blipFill>
        <p:spPr>
          <a:xfrm>
            <a:off x="1139032" y="3429000"/>
            <a:ext cx="4803075" cy="3049723"/>
          </a:xfrm>
          <a:prstGeom prst="rect">
            <a:avLst/>
          </a:prstGeom>
        </p:spPr>
      </p:pic>
      <p:sp>
        <p:nvSpPr>
          <p:cNvPr id="7192" name="ZoneTexte 7191">
            <a:extLst>
              <a:ext uri="{FF2B5EF4-FFF2-40B4-BE49-F238E27FC236}">
                <a16:creationId xmlns:a16="http://schemas.microsoft.com/office/drawing/2014/main" id="{D400E67C-8910-15DB-64CD-CAD05BF3C529}"/>
              </a:ext>
            </a:extLst>
          </p:cNvPr>
          <p:cNvSpPr txBox="1"/>
          <p:nvPr/>
        </p:nvSpPr>
        <p:spPr>
          <a:xfrm>
            <a:off x="1271157" y="4465805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-</a:t>
            </a:r>
            <a:endParaRPr lang="en-GB" sz="5000" dirty="0"/>
          </a:p>
        </p:txBody>
      </p:sp>
      <p:sp>
        <p:nvSpPr>
          <p:cNvPr id="7193" name="ZoneTexte 7192">
            <a:extLst>
              <a:ext uri="{FF2B5EF4-FFF2-40B4-BE49-F238E27FC236}">
                <a16:creationId xmlns:a16="http://schemas.microsoft.com/office/drawing/2014/main" id="{6115B2EA-1B05-50AB-265A-BBD9AFA6B4E2}"/>
              </a:ext>
            </a:extLst>
          </p:cNvPr>
          <p:cNvSpPr txBox="1"/>
          <p:nvPr/>
        </p:nvSpPr>
        <p:spPr>
          <a:xfrm>
            <a:off x="1209982" y="5531409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=</a:t>
            </a:r>
            <a:endParaRPr lang="en-GB" sz="5000" dirty="0"/>
          </a:p>
        </p:txBody>
      </p: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8C9C2BA9-7508-4AD3-FFCE-B26C9B31EEC8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47C23A65-0EBB-94A5-997A-68420ACB8AA3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47C23A65-0EBB-94A5-997A-68420ACB8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7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658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EA0E-71EF-E7A9-7E1A-95BCA64C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75D4ACB-9BB4-1324-4C72-9929B7689366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88CDD-8D90-94B5-A969-ABC8924A2E4F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547B3A-640B-C815-10EF-8A19D9DF3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8055-328F-4524-B180-041240E7B644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184888-957A-E4E9-A1DE-5F3D31E1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33</a:t>
            </a:fld>
            <a:endParaRPr lang="en-GB"/>
          </a:p>
        </p:txBody>
      </p:sp>
      <p:pic>
        <p:nvPicPr>
          <p:cNvPr id="28" name="Image 27" descr="Une image contenant texte, lign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C81F186-8695-75D7-8BD3-72F1435F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7"/>
          <a:stretch>
            <a:fillRect/>
          </a:stretch>
        </p:blipFill>
        <p:spPr>
          <a:xfrm>
            <a:off x="1490344" y="1001028"/>
            <a:ext cx="8335204" cy="55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97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9999A-CD6C-2152-237F-BD18207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5C82ACD-74B6-070F-C33F-AF131431911B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F9E9AB-B341-FD43-0F51-1ED058012220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5E9851-8339-556E-FA49-A5243BC9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8055-328F-4524-B180-041240E7B644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388820-04EF-8322-CAD6-2E11ADCD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34</a:t>
            </a:fld>
            <a:endParaRPr lang="en-GB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1E66BE6-2A06-CCB8-4251-27F8BD932345}"/>
              </a:ext>
            </a:extLst>
          </p:cNvPr>
          <p:cNvSpPr txBox="1"/>
          <p:nvPr/>
        </p:nvSpPr>
        <p:spPr>
          <a:xfrm>
            <a:off x="9982200" y="1329178"/>
            <a:ext cx="1684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810381"/>
                </a:solidFill>
              </a:rPr>
              <a:t>Aimed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energy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level</a:t>
            </a:r>
            <a:r>
              <a:rPr lang="fr-FR" sz="2000" dirty="0">
                <a:solidFill>
                  <a:srgbClr val="810381"/>
                </a:solidFill>
              </a:rPr>
              <a:t> to </a:t>
            </a:r>
            <a:r>
              <a:rPr lang="fr-FR" sz="2000" dirty="0" err="1">
                <a:solidFill>
                  <a:srgbClr val="810381"/>
                </a:solidFill>
              </a:rPr>
              <a:t>compute</a:t>
            </a:r>
            <a:endParaRPr lang="en-GB" sz="2000" dirty="0">
              <a:solidFill>
                <a:srgbClr val="810381"/>
              </a:solidFill>
            </a:endParaRPr>
          </a:p>
        </p:txBody>
      </p:sp>
      <p:pic>
        <p:nvPicPr>
          <p:cNvPr id="28" name="Image 27" descr="Une image contenant texte, lign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8F6B86E-58BF-63AA-4AA9-528530BAF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"/>
          <a:stretch>
            <a:fillRect/>
          </a:stretch>
        </p:blipFill>
        <p:spPr>
          <a:xfrm>
            <a:off x="1490344" y="1501540"/>
            <a:ext cx="8335204" cy="5037371"/>
          </a:xfrm>
          <a:prstGeom prst="rect">
            <a:avLst/>
          </a:prstGeom>
        </p:spPr>
      </p:pic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45D9A53A-5420-FB8A-AE51-AB006932CB97}"/>
              </a:ext>
            </a:extLst>
          </p:cNvPr>
          <p:cNvSpPr/>
          <p:nvPr/>
        </p:nvSpPr>
        <p:spPr>
          <a:xfrm>
            <a:off x="2820202" y="4581625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4E48920-8FF4-FBC2-204E-D3D160C04C58}"/>
              </a:ext>
            </a:extLst>
          </p:cNvPr>
          <p:cNvSpPr/>
          <p:nvPr/>
        </p:nvSpPr>
        <p:spPr>
          <a:xfrm>
            <a:off x="2820202" y="335961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D3A22A6A-B837-7DE4-5DD8-74E9FA16F7FA}"/>
              </a:ext>
            </a:extLst>
          </p:cNvPr>
          <p:cNvSpPr/>
          <p:nvPr/>
        </p:nvSpPr>
        <p:spPr>
          <a:xfrm>
            <a:off x="2820201" y="213760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C225697-0C22-31FB-8A2C-D63F7DF86B8D}"/>
              </a:ext>
            </a:extLst>
          </p:cNvPr>
          <p:cNvSpPr txBox="1"/>
          <p:nvPr/>
        </p:nvSpPr>
        <p:spPr>
          <a:xfrm>
            <a:off x="4377667" y="1046156"/>
            <a:ext cx="3436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 err="1"/>
              <a:t>Lanczos</a:t>
            </a:r>
            <a:r>
              <a:rPr lang="fr-FR" sz="2500" b="1" dirty="0"/>
              <a:t> computation </a:t>
            </a:r>
            <a:endParaRPr lang="en-GB" sz="2500" b="1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5C650F4-117B-A663-B7D5-A6337A342D91}"/>
              </a:ext>
            </a:extLst>
          </p:cNvPr>
          <p:cNvSpPr/>
          <p:nvPr/>
        </p:nvSpPr>
        <p:spPr>
          <a:xfrm>
            <a:off x="5494421" y="450943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3000B684-F2E2-A524-6A21-DE30525B78D5}"/>
              </a:ext>
            </a:extLst>
          </p:cNvPr>
          <p:cNvSpPr/>
          <p:nvPr/>
        </p:nvSpPr>
        <p:spPr>
          <a:xfrm>
            <a:off x="5494421" y="328742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37F2BB7-C465-9BEB-1603-79D077247E7C}"/>
              </a:ext>
            </a:extLst>
          </p:cNvPr>
          <p:cNvSpPr/>
          <p:nvPr/>
        </p:nvSpPr>
        <p:spPr>
          <a:xfrm>
            <a:off x="5494420" y="2109868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BD5987A-70F1-19A7-7EA8-75AA37D363CA}"/>
              </a:ext>
            </a:extLst>
          </p:cNvPr>
          <p:cNvSpPr/>
          <p:nvPr/>
        </p:nvSpPr>
        <p:spPr>
          <a:xfrm>
            <a:off x="8247246" y="447093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7B9BFD-24CC-9CF0-6910-1B56AA29AC1F}"/>
              </a:ext>
            </a:extLst>
          </p:cNvPr>
          <p:cNvSpPr/>
          <p:nvPr/>
        </p:nvSpPr>
        <p:spPr>
          <a:xfrm>
            <a:off x="8247246" y="324892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B916CC6-88E4-BF99-1414-2D0663DB7960}"/>
              </a:ext>
            </a:extLst>
          </p:cNvPr>
          <p:cNvSpPr/>
          <p:nvPr/>
        </p:nvSpPr>
        <p:spPr>
          <a:xfrm>
            <a:off x="8259945" y="2077718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03D3F33-964A-87CA-EAFB-4063ED6D9520}"/>
              </a:ext>
            </a:extLst>
          </p:cNvPr>
          <p:cNvSpPr/>
          <p:nvPr/>
        </p:nvSpPr>
        <p:spPr>
          <a:xfrm>
            <a:off x="2616200" y="1770478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1423881-502D-6DAB-EC5E-5C85377DDC70}"/>
              </a:ext>
            </a:extLst>
          </p:cNvPr>
          <p:cNvSpPr/>
          <p:nvPr/>
        </p:nvSpPr>
        <p:spPr>
          <a:xfrm>
            <a:off x="5365632" y="1712991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5D8DD18-1570-6864-E36D-D230D84DD59E}"/>
              </a:ext>
            </a:extLst>
          </p:cNvPr>
          <p:cNvSpPr/>
          <p:nvPr/>
        </p:nvSpPr>
        <p:spPr>
          <a:xfrm>
            <a:off x="8115064" y="1664956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36BAC1C-D6FB-5A25-6170-15CBF32D62E1}"/>
              </a:ext>
            </a:extLst>
          </p:cNvPr>
          <p:cNvSpPr txBox="1"/>
          <p:nvPr/>
        </p:nvSpPr>
        <p:spPr>
          <a:xfrm>
            <a:off x="3259309" y="3323174"/>
            <a:ext cx="163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New computation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43435B6-D255-0A61-0D5B-CB90A86AC320}"/>
              </a:ext>
            </a:extLst>
          </p:cNvPr>
          <p:cNvSpPr txBox="1"/>
          <p:nvPr/>
        </p:nvSpPr>
        <p:spPr>
          <a:xfrm>
            <a:off x="6235789" y="3323174"/>
            <a:ext cx="163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New computation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12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F8E7D-75B4-D62B-628D-343F7E9EC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CF75DEA-7331-6D73-D572-3284238D0BC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E71E2B-3AF4-A7BE-F616-8BD4DB599F2F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B69518-624F-7E9C-D43D-58BA6FB8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8055-328F-4524-B180-041240E7B644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717B4-5F15-09D5-8A1A-D3B12CE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35</a:t>
            </a:fld>
            <a:endParaRPr lang="en-GB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8FA77AA-17A8-8AD5-CD73-23C86566A69D}"/>
              </a:ext>
            </a:extLst>
          </p:cNvPr>
          <p:cNvSpPr txBox="1"/>
          <p:nvPr/>
        </p:nvSpPr>
        <p:spPr>
          <a:xfrm>
            <a:off x="9982200" y="1329178"/>
            <a:ext cx="1684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810381"/>
                </a:solidFill>
              </a:rPr>
              <a:t>Aimed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energy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level</a:t>
            </a:r>
            <a:r>
              <a:rPr lang="fr-FR" sz="2000" dirty="0">
                <a:solidFill>
                  <a:srgbClr val="810381"/>
                </a:solidFill>
              </a:rPr>
              <a:t> to </a:t>
            </a:r>
            <a:r>
              <a:rPr lang="fr-FR" sz="2000" dirty="0" err="1">
                <a:solidFill>
                  <a:srgbClr val="810381"/>
                </a:solidFill>
              </a:rPr>
              <a:t>compute</a:t>
            </a:r>
            <a:endParaRPr lang="en-GB" sz="2000" dirty="0">
              <a:solidFill>
                <a:srgbClr val="810381"/>
              </a:solidFill>
            </a:endParaRPr>
          </a:p>
        </p:txBody>
      </p:sp>
      <p:pic>
        <p:nvPicPr>
          <p:cNvPr id="28" name="Image 27" descr="Une image contenant texte, lign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1771D28-6092-DCEC-8528-630CD726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"/>
          <a:stretch>
            <a:fillRect/>
          </a:stretch>
        </p:blipFill>
        <p:spPr>
          <a:xfrm>
            <a:off x="1490344" y="1501540"/>
            <a:ext cx="8335204" cy="5037371"/>
          </a:xfrm>
          <a:prstGeom prst="rect">
            <a:avLst/>
          </a:prstGeom>
        </p:spPr>
      </p:pic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BA3255F-D7D0-648A-1AC6-A8534669E273}"/>
              </a:ext>
            </a:extLst>
          </p:cNvPr>
          <p:cNvSpPr/>
          <p:nvPr/>
        </p:nvSpPr>
        <p:spPr>
          <a:xfrm>
            <a:off x="2820202" y="4581625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EC1ED15C-F192-DD84-9CE4-E17C9FF509CE}"/>
              </a:ext>
            </a:extLst>
          </p:cNvPr>
          <p:cNvSpPr/>
          <p:nvPr/>
        </p:nvSpPr>
        <p:spPr>
          <a:xfrm>
            <a:off x="2820202" y="335961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C716A2C1-8017-9937-DFE5-3DB08B60B6DF}"/>
              </a:ext>
            </a:extLst>
          </p:cNvPr>
          <p:cNvSpPr/>
          <p:nvPr/>
        </p:nvSpPr>
        <p:spPr>
          <a:xfrm>
            <a:off x="2820201" y="213760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96BED8-F012-21AE-F0DC-0A07164BEC84}"/>
              </a:ext>
            </a:extLst>
          </p:cNvPr>
          <p:cNvSpPr txBox="1"/>
          <p:nvPr/>
        </p:nvSpPr>
        <p:spPr>
          <a:xfrm>
            <a:off x="4377667" y="1046156"/>
            <a:ext cx="3737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/>
              <a:t>Shift </a:t>
            </a:r>
            <a:r>
              <a:rPr lang="fr-FR" sz="2500" b="1" dirty="0" err="1"/>
              <a:t>invert</a:t>
            </a:r>
            <a:r>
              <a:rPr lang="fr-FR" sz="2500" b="1" dirty="0"/>
              <a:t> computation </a:t>
            </a:r>
            <a:endParaRPr lang="en-GB" sz="2500" b="1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1E70D45-8FEC-6304-8503-183EC8603B02}"/>
              </a:ext>
            </a:extLst>
          </p:cNvPr>
          <p:cNvSpPr/>
          <p:nvPr/>
        </p:nvSpPr>
        <p:spPr>
          <a:xfrm>
            <a:off x="2616200" y="1770478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B39F129-1BFB-7396-B87E-628559B7731B}"/>
              </a:ext>
            </a:extLst>
          </p:cNvPr>
          <p:cNvSpPr/>
          <p:nvPr/>
        </p:nvSpPr>
        <p:spPr>
          <a:xfrm>
            <a:off x="5365632" y="1712991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EDC236A-696A-91E5-691F-E9BA784CA7F1}"/>
              </a:ext>
            </a:extLst>
          </p:cNvPr>
          <p:cNvSpPr/>
          <p:nvPr/>
        </p:nvSpPr>
        <p:spPr>
          <a:xfrm>
            <a:off x="8115064" y="1664956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104DD40-433B-409A-947C-F500F363A958}"/>
              </a:ext>
            </a:extLst>
          </p:cNvPr>
          <p:cNvSpPr/>
          <p:nvPr/>
        </p:nvSpPr>
        <p:spPr>
          <a:xfrm>
            <a:off x="3018367" y="2053167"/>
            <a:ext cx="2214033" cy="309563"/>
          </a:xfrm>
          <a:custGeom>
            <a:avLst/>
            <a:gdLst>
              <a:gd name="csX0" fmla="*/ 0 w 2214033"/>
              <a:gd name="csY0" fmla="*/ 59266 h 309563"/>
              <a:gd name="csX1" fmla="*/ 986366 w 2214033"/>
              <a:gd name="csY1" fmla="*/ 309033 h 309563"/>
              <a:gd name="csX2" fmla="*/ 2214033 w 2214033"/>
              <a:gd name="csY2" fmla="*/ 0 h 3095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214033" h="309563">
                <a:moveTo>
                  <a:pt x="0" y="59266"/>
                </a:moveTo>
                <a:cubicBezTo>
                  <a:pt x="308680" y="189088"/>
                  <a:pt x="617361" y="318911"/>
                  <a:pt x="986366" y="309033"/>
                </a:cubicBezTo>
                <a:cubicBezTo>
                  <a:pt x="1355371" y="299155"/>
                  <a:pt x="1784702" y="149577"/>
                  <a:pt x="2214033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025BA3D-4276-C9EF-F882-A2551F7B8CEB}"/>
              </a:ext>
            </a:extLst>
          </p:cNvPr>
          <p:cNvSpPr/>
          <p:nvPr/>
        </p:nvSpPr>
        <p:spPr>
          <a:xfrm>
            <a:off x="5803194" y="2047552"/>
            <a:ext cx="2214033" cy="309563"/>
          </a:xfrm>
          <a:custGeom>
            <a:avLst/>
            <a:gdLst>
              <a:gd name="csX0" fmla="*/ 0 w 2214033"/>
              <a:gd name="csY0" fmla="*/ 59266 h 309563"/>
              <a:gd name="csX1" fmla="*/ 986366 w 2214033"/>
              <a:gd name="csY1" fmla="*/ 309033 h 309563"/>
              <a:gd name="csX2" fmla="*/ 2214033 w 2214033"/>
              <a:gd name="csY2" fmla="*/ 0 h 3095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214033" h="309563">
                <a:moveTo>
                  <a:pt x="0" y="59266"/>
                </a:moveTo>
                <a:cubicBezTo>
                  <a:pt x="308680" y="189088"/>
                  <a:pt x="617361" y="318911"/>
                  <a:pt x="986366" y="309033"/>
                </a:cubicBezTo>
                <a:cubicBezTo>
                  <a:pt x="1355371" y="299155"/>
                  <a:pt x="1784702" y="149577"/>
                  <a:pt x="2214033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4A55E298-AEAD-5D8C-F002-FD6C5D492A51}"/>
              </a:ext>
            </a:extLst>
          </p:cNvPr>
          <p:cNvSpPr/>
          <p:nvPr/>
        </p:nvSpPr>
        <p:spPr>
          <a:xfrm>
            <a:off x="8529747" y="2047552"/>
            <a:ext cx="1139185" cy="235145"/>
          </a:xfrm>
          <a:custGeom>
            <a:avLst/>
            <a:gdLst>
              <a:gd name="csX0" fmla="*/ 0 w 1507713"/>
              <a:gd name="csY0" fmla="*/ 0 h 188651"/>
              <a:gd name="csX1" fmla="*/ 886479 w 1507713"/>
              <a:gd name="csY1" fmla="*/ 188464 h 188651"/>
              <a:gd name="csX2" fmla="*/ 1507713 w 1507713"/>
              <a:gd name="csY2" fmla="*/ 27920 h 188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07713" h="188651">
                <a:moveTo>
                  <a:pt x="0" y="0"/>
                </a:moveTo>
                <a:cubicBezTo>
                  <a:pt x="317597" y="91905"/>
                  <a:pt x="635194" y="183811"/>
                  <a:pt x="886479" y="188464"/>
                </a:cubicBezTo>
                <a:cubicBezTo>
                  <a:pt x="1137764" y="193117"/>
                  <a:pt x="1322738" y="110518"/>
                  <a:pt x="1507713" y="279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75D2F4B-8359-FCD7-55AB-2A5B114F6007}"/>
              </a:ext>
            </a:extLst>
          </p:cNvPr>
          <p:cNvSpPr txBox="1"/>
          <p:nvPr/>
        </p:nvSpPr>
        <p:spPr>
          <a:xfrm>
            <a:off x="4246886" y="2419819"/>
            <a:ext cx="3112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</a:rPr>
              <a:t>Using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previous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result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1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03557-2727-ADA2-FC6E-64D618E4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8B2EF82-2B82-4C90-11B8-682685E155FF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424B8-1928-DC5E-B6C7-FC291C0944D1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048FD4F-A706-67C0-1F73-A3B48F90419B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25EA91F4-CC4A-6476-373E-FD7B2334742F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83381E8-B1C8-D262-EF75-D27C717C826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CB091FBE-C3C8-3D2D-EBF7-CAD03733EE7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F60032F-1431-4AA7-E542-0195294C9D38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BEB30D4-F8BC-DD69-1685-BEE42B631A99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4F73FE2F-5B40-3931-5DF1-3BF0ECDC2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4388E0EC-2A1E-3175-2507-B1ABB4AAB7D1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4388E0EC-2A1E-3175-2507-B1ABB4AA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EFC882C-F769-D3B1-A7EC-4FD8A2EC5869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EFC882C-F769-D3B1-A7EC-4FD8A2EC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39D4EF7F-358E-CC7E-E157-D515FA9041FE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39D4EF7F-358E-CC7E-E157-D515FA904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426CE81-C5D9-6239-A844-FB4CA854F034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426CE81-C5D9-6239-A844-FB4CA854F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B5421980-7D70-56C1-4EE8-3B767CB757DE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9B318AF-F4BF-5DD0-1DE4-EAF4F721ADB0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9B318AF-F4BF-5DD0-1DE4-EAF4F721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BC70173-A079-899D-9635-558CC2A9FAC3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BC70173-A079-899D-9635-558CC2A9F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0063A9A-31B9-54FE-3A14-68FBFC12CAC6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0063A9A-31B9-54FE-3A14-68FBFC12C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694FDFAA-330F-7E41-27C4-11102235D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20/02/2026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AEB6A76E-072C-0696-E7DE-26244759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36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377B060-84F1-AD82-DAC6-3AFF621D5C2D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04B7C43-4794-3F1E-8A15-99D26CF8A2A8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04B7C43-4794-3F1E-8A15-99D26CF8A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9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518B5F46-774F-4049-01D4-FBC315C5F019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1028985D-09E6-73AA-84E3-1AD667F6AA0A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11909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6852-5B7D-A179-1CF1-9752CFE3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027A4B4-E95C-6886-E146-95513473D143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6C8B70-6BDB-52B6-E628-880D67CEB0F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5E23B8B-0CCF-4B02-C9CE-4057C3D69CE3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3203581A-96C0-D8E5-6C6D-D34137D98548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BD1A1185-1541-E108-E2A1-10E61785E30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92A7B7C-654C-B907-A800-1E8A7B7A30A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8D8DDA1-9797-042E-EE72-3CF693D7B49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7D2704DD-0067-E2F1-961F-AB5DC8E84F61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B636F865-59DC-773A-AE74-DE42C8CBE95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FDCDDF9-7C4E-2679-D98F-E4659B81FCBD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FDCDDF9-7C4E-2679-D98F-E4659B81F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41F26DA-5C1F-D3C5-4A68-948315122495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41F26DA-5C1F-D3C5-4A68-948315122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F08C92AA-5D19-BFBA-7187-4CD7D015EE3F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F08C92AA-5D19-BFBA-7187-4CD7D015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79392C0-00B9-220B-385B-4281ED8D2238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79392C0-00B9-220B-385B-4281ED8D2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DB2D212A-6032-B4A3-4293-34A7D85EA9AE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76EC420-3C5B-CB1A-AD1D-1807C9CBFE5F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76EC420-3C5B-CB1A-AD1D-1807C9CBF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824D0A13-D5F4-DD4C-9553-03AEFADD7761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824D0A13-D5F4-DD4C-9553-03AEFADD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3" name="Connecteur droit avec flèche 1062">
            <a:extLst>
              <a:ext uri="{FF2B5EF4-FFF2-40B4-BE49-F238E27FC236}">
                <a16:creationId xmlns:a16="http://schemas.microsoft.com/office/drawing/2014/main" id="{7D82582E-5E54-39B7-C291-F24D63D042C7}"/>
              </a:ext>
            </a:extLst>
          </p:cNvPr>
          <p:cNvCxnSpPr>
            <a:cxnSpLocks/>
          </p:cNvCxnSpPr>
          <p:nvPr/>
        </p:nvCxnSpPr>
        <p:spPr>
          <a:xfrm rot="10800000">
            <a:off x="5414681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4" name="Groupe 1063">
            <a:extLst>
              <a:ext uri="{FF2B5EF4-FFF2-40B4-BE49-F238E27FC236}">
                <a16:creationId xmlns:a16="http://schemas.microsoft.com/office/drawing/2014/main" id="{C6010ECC-1AF8-044C-FAB3-7F9B24D52F8B}"/>
              </a:ext>
            </a:extLst>
          </p:cNvPr>
          <p:cNvGrpSpPr/>
          <p:nvPr/>
        </p:nvGrpSpPr>
        <p:grpSpPr>
          <a:xfrm>
            <a:off x="5602059" y="3061014"/>
            <a:ext cx="1064334" cy="1877518"/>
            <a:chOff x="1716374" y="1551482"/>
            <a:chExt cx="1971206" cy="1877518"/>
          </a:xfrm>
        </p:grpSpPr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13CF9E2E-40A7-95E3-D3CF-71045BB5173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eur droit 1065">
              <a:extLst>
                <a:ext uri="{FF2B5EF4-FFF2-40B4-BE49-F238E27FC236}">
                  <a16:creationId xmlns:a16="http://schemas.microsoft.com/office/drawing/2014/main" id="{F73F68C9-E91E-488A-F892-1EC4DEB4F656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3387C0BB-BDB0-D5DB-D562-465C089AD6F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BC232EF3-192E-C19E-C613-2768C14AB44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necteur droit 1068">
              <a:extLst>
                <a:ext uri="{FF2B5EF4-FFF2-40B4-BE49-F238E27FC236}">
                  <a16:creationId xmlns:a16="http://schemas.microsoft.com/office/drawing/2014/main" id="{A8181A04-1205-688B-3E45-50BBDAFFDD9C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D8F2E4-B2DC-C937-9D6F-2D46B3B1905C}"/>
                  </a:ext>
                </a:extLst>
              </p:cNvPr>
              <p:cNvSpPr txBox="1"/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D8F2E4-B2DC-C937-9D6F-2D46B3B1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7E4E339E-5E24-4F78-6A65-78C75C19E069}"/>
                  </a:ext>
                </a:extLst>
              </p:cNvPr>
              <p:cNvSpPr txBox="1"/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7E4E339E-5E24-4F78-6A65-78C75C19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C8B01AB1-7182-CFC3-5579-AEB6207C5004}"/>
                  </a:ext>
                </a:extLst>
              </p:cNvPr>
              <p:cNvSpPr txBox="1"/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C8B01AB1-7182-CFC3-5579-AEB6207C5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C6B61812-EBAC-51C3-C7FE-930CCF9105AC}"/>
                  </a:ext>
                </a:extLst>
              </p:cNvPr>
              <p:cNvSpPr txBox="1"/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C6B61812-EBAC-51C3-C7FE-930CCF910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6" name="ZoneTexte 1075">
            <a:extLst>
              <a:ext uri="{FF2B5EF4-FFF2-40B4-BE49-F238E27FC236}">
                <a16:creationId xmlns:a16="http://schemas.microsoft.com/office/drawing/2014/main" id="{D185260A-E2B9-BF9F-5D7E-E5DC318CFE9E}"/>
              </a:ext>
            </a:extLst>
          </p:cNvPr>
          <p:cNvSpPr txBox="1"/>
          <p:nvPr/>
        </p:nvSpPr>
        <p:spPr>
          <a:xfrm>
            <a:off x="5488734" y="3832619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77E47454-EC6A-5314-F55D-1C1AD3737F93}"/>
                  </a:ext>
                </a:extLst>
              </p:cNvPr>
              <p:cNvSpPr txBox="1"/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77E47454-EC6A-5314-F55D-1C1AD373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blipFill>
                <a:blip r:embed="rId12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59DB617-2CE0-BF17-BCE0-4B0FB0A46A01}"/>
                  </a:ext>
                </a:extLst>
              </p:cNvPr>
              <p:cNvSpPr txBox="1"/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59DB617-2CE0-BF17-BCE0-4B0FB0A46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8B34837-2D28-9FDC-5CC1-42051675569D}"/>
                  </a:ext>
                </a:extLst>
              </p:cNvPr>
              <p:cNvSpPr txBox="1"/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8B34837-2D28-9FDC-5CC1-420516755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745B83E-A95E-9525-3449-A59D2A56C950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745B83E-A95E-9525-3449-A59D2A56C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4C95C4BE-A011-81A8-DE6A-F160F401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20/02/2026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162209E-4198-F36E-14D8-EE4CDE10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37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B124FD2-88EB-DD9F-DCD0-972A22E6B18B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2305015-6AF0-3773-6D34-F1B3E59D4D43}"/>
              </a:ext>
            </a:extLst>
          </p:cNvPr>
          <p:cNvCxnSpPr>
            <a:cxnSpLocks/>
          </p:cNvCxnSpPr>
          <p:nvPr/>
        </p:nvCxnSpPr>
        <p:spPr>
          <a:xfrm>
            <a:off x="5360265" y="3474521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5039686-8F88-CAC8-4976-D05CDAF91C7C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5039686-8F88-CAC8-4976-D05CDAF91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16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2EA9CEDE-E59E-1C68-5C56-DB3CD77898F0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E1006345-F0E4-5BED-97D1-7DC874D76C1A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010311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2D73B-190D-C0EA-603B-27199279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6404F8A-EABE-FF84-6AAD-C5CCE7C2FDC9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FCBA3B-7CFF-1C4B-466C-7038FB293D84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85457E0-1B07-B9CC-250B-BF459A2FD8BF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FFFBFE3F-806A-A8F2-49F4-AF20B379DD24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3EDEAA8-09C3-ACAC-3606-599C6DE6537B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4AD2675-92EF-1884-7866-61B6C72DF34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7C8285FC-0BF2-D2EB-87B9-4E6709DCA43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4ED6A1E0-A4B8-4968-EA47-0C0AF40F6249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4102E491-A1E6-66D6-EC13-D1D47329D472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6D8BDC29-4045-9DE0-FF33-55011B13C8D1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6D8BDC29-4045-9DE0-FF33-55011B1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3228F72-FFAD-F230-A8BF-DD84E70B944B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3228F72-FFAD-F230-A8BF-DD84E70B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48B9E62-7522-0498-3445-56DB0AAC7006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48B9E62-7522-0498-3445-56DB0AAC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B87825E-E109-441F-DCFE-27E9C6F67A99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B87825E-E109-441F-DCFE-27E9C6F67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7283DB1B-489E-36FA-E41F-A2B73DBBB682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9C1E0CBF-BCD2-617F-E4EA-7DD172B403FB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9C1E0CBF-BCD2-617F-E4EA-7DD172B40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E9769BDD-0082-A109-C3EB-443C1DBBE5F8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E9769BDD-0082-A109-C3EB-443C1DBBE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3" name="Connecteur droit avec flèche 1062">
            <a:extLst>
              <a:ext uri="{FF2B5EF4-FFF2-40B4-BE49-F238E27FC236}">
                <a16:creationId xmlns:a16="http://schemas.microsoft.com/office/drawing/2014/main" id="{8AA9FD08-07FC-9668-6F44-A3042CD9F735}"/>
              </a:ext>
            </a:extLst>
          </p:cNvPr>
          <p:cNvCxnSpPr>
            <a:cxnSpLocks/>
          </p:cNvCxnSpPr>
          <p:nvPr/>
        </p:nvCxnSpPr>
        <p:spPr>
          <a:xfrm rot="10800000">
            <a:off x="5414681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4" name="Groupe 1063">
            <a:extLst>
              <a:ext uri="{FF2B5EF4-FFF2-40B4-BE49-F238E27FC236}">
                <a16:creationId xmlns:a16="http://schemas.microsoft.com/office/drawing/2014/main" id="{EBB770D6-694B-265B-D8E7-9F26806FE0EF}"/>
              </a:ext>
            </a:extLst>
          </p:cNvPr>
          <p:cNvGrpSpPr/>
          <p:nvPr/>
        </p:nvGrpSpPr>
        <p:grpSpPr>
          <a:xfrm>
            <a:off x="5602059" y="3061014"/>
            <a:ext cx="1064334" cy="1877518"/>
            <a:chOff x="1716374" y="1551482"/>
            <a:chExt cx="1971206" cy="1877518"/>
          </a:xfrm>
        </p:grpSpPr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B81730D9-AB50-6A13-E578-008517B5660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eur droit 1065">
              <a:extLst>
                <a:ext uri="{FF2B5EF4-FFF2-40B4-BE49-F238E27FC236}">
                  <a16:creationId xmlns:a16="http://schemas.microsoft.com/office/drawing/2014/main" id="{F68E2E28-DC46-486F-AAEA-1E4CB347BC64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2DC915B4-9DF3-8400-87DA-FDEF72524B8B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9FA64CD7-EE9E-B0B4-3B3A-26B32B7B1881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necteur droit 1068">
              <a:extLst>
                <a:ext uri="{FF2B5EF4-FFF2-40B4-BE49-F238E27FC236}">
                  <a16:creationId xmlns:a16="http://schemas.microsoft.com/office/drawing/2014/main" id="{3882E64B-3D15-0A57-6EAC-064C4A3DBC35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535488-FB26-379A-C825-1CF9FB955BE3}"/>
                  </a:ext>
                </a:extLst>
              </p:cNvPr>
              <p:cNvSpPr txBox="1"/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535488-FB26-379A-C825-1CF9FB955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BE7AFEF7-3DC1-51ED-1A6A-4127C05C86C7}"/>
                  </a:ext>
                </a:extLst>
              </p:cNvPr>
              <p:cNvSpPr txBox="1"/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BE7AFEF7-3DC1-51ED-1A6A-4127C05C8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8E0555B0-D90E-C6C5-0F7A-B89D4C05110A}"/>
                  </a:ext>
                </a:extLst>
              </p:cNvPr>
              <p:cNvSpPr txBox="1"/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8E0555B0-D90E-C6C5-0F7A-B89D4C051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A38C8ACB-BDB1-1B47-6EA3-1D28D017ED37}"/>
                  </a:ext>
                </a:extLst>
              </p:cNvPr>
              <p:cNvSpPr txBox="1"/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A38C8ACB-BDB1-1B47-6EA3-1D28D017E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6" name="ZoneTexte 1075">
            <a:extLst>
              <a:ext uri="{FF2B5EF4-FFF2-40B4-BE49-F238E27FC236}">
                <a16:creationId xmlns:a16="http://schemas.microsoft.com/office/drawing/2014/main" id="{9BF2C3E1-5C95-C243-99F0-B0B36E956CF0}"/>
              </a:ext>
            </a:extLst>
          </p:cNvPr>
          <p:cNvSpPr txBox="1"/>
          <p:nvPr/>
        </p:nvSpPr>
        <p:spPr>
          <a:xfrm>
            <a:off x="5488734" y="3832619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78" name="Connecteur droit avec flèche 1077">
            <a:extLst>
              <a:ext uri="{FF2B5EF4-FFF2-40B4-BE49-F238E27FC236}">
                <a16:creationId xmlns:a16="http://schemas.microsoft.com/office/drawing/2014/main" id="{1DE77D2C-837A-167A-BD33-05D032891F33}"/>
              </a:ext>
            </a:extLst>
          </p:cNvPr>
          <p:cNvCxnSpPr>
            <a:cxnSpLocks/>
          </p:cNvCxnSpPr>
          <p:nvPr/>
        </p:nvCxnSpPr>
        <p:spPr>
          <a:xfrm rot="10800000">
            <a:off x="9521736" y="2945768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Connecteur droit 1079">
            <a:extLst>
              <a:ext uri="{FF2B5EF4-FFF2-40B4-BE49-F238E27FC236}">
                <a16:creationId xmlns:a16="http://schemas.microsoft.com/office/drawing/2014/main" id="{65A5091B-9BD8-7B04-EE63-3D0D26186756}"/>
              </a:ext>
            </a:extLst>
          </p:cNvPr>
          <p:cNvCxnSpPr>
            <a:cxnSpLocks/>
          </p:cNvCxnSpPr>
          <p:nvPr/>
        </p:nvCxnSpPr>
        <p:spPr>
          <a:xfrm>
            <a:off x="9709113" y="3365638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Connecteur droit 1080">
            <a:extLst>
              <a:ext uri="{FF2B5EF4-FFF2-40B4-BE49-F238E27FC236}">
                <a16:creationId xmlns:a16="http://schemas.microsoft.com/office/drawing/2014/main" id="{8154EFF0-9EB6-39CC-52DF-F67E3F47D9B8}"/>
              </a:ext>
            </a:extLst>
          </p:cNvPr>
          <p:cNvCxnSpPr>
            <a:cxnSpLocks/>
          </p:cNvCxnSpPr>
          <p:nvPr/>
        </p:nvCxnSpPr>
        <p:spPr>
          <a:xfrm>
            <a:off x="9757013" y="533886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Connecteur droit 1081">
            <a:extLst>
              <a:ext uri="{FF2B5EF4-FFF2-40B4-BE49-F238E27FC236}">
                <a16:creationId xmlns:a16="http://schemas.microsoft.com/office/drawing/2014/main" id="{B5344D94-8385-F270-67C6-06235A8BF8C9}"/>
              </a:ext>
            </a:extLst>
          </p:cNvPr>
          <p:cNvCxnSpPr>
            <a:cxnSpLocks/>
          </p:cNvCxnSpPr>
          <p:nvPr/>
        </p:nvCxnSpPr>
        <p:spPr>
          <a:xfrm>
            <a:off x="9757013" y="5022590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Connecteur droit 1082">
            <a:extLst>
              <a:ext uri="{FF2B5EF4-FFF2-40B4-BE49-F238E27FC236}">
                <a16:creationId xmlns:a16="http://schemas.microsoft.com/office/drawing/2014/main" id="{6B7D3924-2082-E351-F969-CC9B739964F7}"/>
              </a:ext>
            </a:extLst>
          </p:cNvPr>
          <p:cNvCxnSpPr>
            <a:cxnSpLocks/>
          </p:cNvCxnSpPr>
          <p:nvPr/>
        </p:nvCxnSpPr>
        <p:spPr>
          <a:xfrm>
            <a:off x="9757013" y="545400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Connecteur droit 1083">
            <a:extLst>
              <a:ext uri="{FF2B5EF4-FFF2-40B4-BE49-F238E27FC236}">
                <a16:creationId xmlns:a16="http://schemas.microsoft.com/office/drawing/2014/main" id="{B331FEC2-BD63-C5C0-D4D7-8D2630AD734A}"/>
              </a:ext>
            </a:extLst>
          </p:cNvPr>
          <p:cNvCxnSpPr>
            <a:cxnSpLocks/>
          </p:cNvCxnSpPr>
          <p:nvPr/>
        </p:nvCxnSpPr>
        <p:spPr>
          <a:xfrm>
            <a:off x="9748494" y="4916679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D0C4C56D-1B94-6D73-0F14-14E66AC8A28B}"/>
                  </a:ext>
                </a:extLst>
              </p:cNvPr>
              <p:cNvSpPr txBox="1"/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D0C4C56D-1B94-6D73-0F14-14E66AC8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C65C4F97-EF7D-ACE9-AF91-5055B85DF030}"/>
                  </a:ext>
                </a:extLst>
              </p:cNvPr>
              <p:cNvSpPr txBox="1"/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fr-F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Id</m:t>
                              </m:r>
                            </m:e>
                          </m:d>
                        </m:e>
                        <m:sup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C65C4F97-EF7D-ACE9-AF91-5055B85DF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blipFill>
                <a:blip r:embed="rId13"/>
                <a:stretch>
                  <a:fillRect t="-2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940A8FF7-B336-B11E-F61A-59043934C5AF}"/>
                  </a:ext>
                </a:extLst>
              </p:cNvPr>
              <p:cNvSpPr txBox="1"/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940A8FF7-B336-B11E-F61A-59043934C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blipFill>
                <a:blip r:embed="rId1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37E4EBC-5FC1-F222-9C04-1DB7476A97E7}"/>
                  </a:ext>
                </a:extLst>
              </p:cNvPr>
              <p:cNvSpPr txBox="1"/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37E4EBC-5FC1-F222-9C04-1DB7476A9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E3A4F27-3BDB-B908-B84C-14B8E6804C04}"/>
              </a:ext>
            </a:extLst>
          </p:cNvPr>
          <p:cNvCxnSpPr>
            <a:cxnSpLocks/>
          </p:cNvCxnSpPr>
          <p:nvPr/>
        </p:nvCxnSpPr>
        <p:spPr>
          <a:xfrm>
            <a:off x="9757013" y="517799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3046666-0FFF-8C1B-DCDE-AFB139940CD1}"/>
                  </a:ext>
                </a:extLst>
              </p:cNvPr>
              <p:cNvSpPr txBox="1"/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0" lang="fr-FR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3046666-0FFF-8C1B-DCDE-AFB13994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D00C92C-1044-FBC9-17B1-8969FA448ED1}"/>
                  </a:ext>
                </a:extLst>
              </p:cNvPr>
              <p:cNvSpPr txBox="1"/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D00C92C-1044-FBC9-17B1-8969FA448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A7A5E51-DF18-2616-A4D2-754B8D389CD6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A7A5E51-DF18-2616-A4D2-754B8D389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6AB7787-715E-D18C-20FE-A03D7876E4A6}"/>
                  </a:ext>
                </a:extLst>
              </p:cNvPr>
              <p:cNvSpPr txBox="1"/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6AB7787-715E-D18C-20FE-A03D7876E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F3CB23E4-F98D-2418-D91E-9DBD7438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20/02/2026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47CF5C22-BDA3-C8BC-DC4E-8F109869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38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75666E0-13E5-2383-D8AB-A2087B42D15C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064A2FB-0D20-8BC3-2EEC-ADE11BB94224}"/>
              </a:ext>
            </a:extLst>
          </p:cNvPr>
          <p:cNvCxnSpPr>
            <a:cxnSpLocks/>
          </p:cNvCxnSpPr>
          <p:nvPr/>
        </p:nvCxnSpPr>
        <p:spPr>
          <a:xfrm>
            <a:off x="5360265" y="3474521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481F776-B251-23A4-11BD-54B34452273C}"/>
              </a:ext>
            </a:extLst>
          </p:cNvPr>
          <p:cNvCxnSpPr>
            <a:cxnSpLocks/>
          </p:cNvCxnSpPr>
          <p:nvPr/>
        </p:nvCxnSpPr>
        <p:spPr>
          <a:xfrm>
            <a:off x="9464091" y="5283383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C1771BF-9EA2-1C21-86AE-C706D7E5ECCD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C1771BF-9EA2-1C21-86AE-C706D7E5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20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43B706D-B1E3-FCBC-B8B4-A2932A61239D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79B217A7-CC7D-63A5-93CF-36CED6C5741A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18095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11646-FECB-3102-9AC4-BDB5B5BC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0EB9A0F-8F51-EC5B-440A-4001AC11EF66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4D57C7-210B-594E-E8BB-BDB281D488F9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2419FE2-8F7D-DC11-140E-0267EA1E1C9C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39FA7225-80A7-DB4D-FF47-346C7FC09BFC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4DC3F9FD-ECAA-CB75-BAF6-7B7230435DF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B467B21-F905-2CFC-A124-E98C10D29BF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D8C1A4EC-23D5-1170-FE98-C07566DDF56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4D21AB8-DE81-E936-D136-E8CDDBE52875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DF6ACD9B-2750-ADC9-3822-198AF07253B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E3981F-A6EB-1EFF-9CC9-138474CD9B9B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E3981F-A6EB-1EFF-9CC9-138474CD9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94D24A3-00B1-64C8-A1D8-9C1C199182C4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94D24A3-00B1-64C8-A1D8-9C1C1991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4DF56DE8-65E2-E3A5-47BA-8B491C981334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4DF56DE8-65E2-E3A5-47BA-8B491C981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ACE7E16-763E-EFBF-22A3-81824F68010A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ACE7E16-763E-EFBF-22A3-81824F680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5E3D6614-5BBB-676C-BEB7-397D5F933DE5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C8F1F711-E724-16C6-3FA1-D34D461963EA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C8F1F711-E724-16C6-3FA1-D34D46196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C253FFB-9C59-572A-2C3F-CC9A6BF013AF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C253FFB-9C59-572A-2C3F-CC9A6BF0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3" name="Connecteur droit avec flèche 1062">
            <a:extLst>
              <a:ext uri="{FF2B5EF4-FFF2-40B4-BE49-F238E27FC236}">
                <a16:creationId xmlns:a16="http://schemas.microsoft.com/office/drawing/2014/main" id="{D2173A51-09B6-09AB-256F-76A30C2FCB63}"/>
              </a:ext>
            </a:extLst>
          </p:cNvPr>
          <p:cNvCxnSpPr>
            <a:cxnSpLocks/>
          </p:cNvCxnSpPr>
          <p:nvPr/>
        </p:nvCxnSpPr>
        <p:spPr>
          <a:xfrm rot="10800000">
            <a:off x="5414681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4" name="Groupe 1063">
            <a:extLst>
              <a:ext uri="{FF2B5EF4-FFF2-40B4-BE49-F238E27FC236}">
                <a16:creationId xmlns:a16="http://schemas.microsoft.com/office/drawing/2014/main" id="{B3CDC182-4831-8CAD-70DC-D91597D2F524}"/>
              </a:ext>
            </a:extLst>
          </p:cNvPr>
          <p:cNvGrpSpPr/>
          <p:nvPr/>
        </p:nvGrpSpPr>
        <p:grpSpPr>
          <a:xfrm>
            <a:off x="5602059" y="3061014"/>
            <a:ext cx="1064334" cy="1877518"/>
            <a:chOff x="1716374" y="1551482"/>
            <a:chExt cx="1971206" cy="1877518"/>
          </a:xfrm>
        </p:grpSpPr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714FAECB-4142-F10D-416C-94F075860D2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eur droit 1065">
              <a:extLst>
                <a:ext uri="{FF2B5EF4-FFF2-40B4-BE49-F238E27FC236}">
                  <a16:creationId xmlns:a16="http://schemas.microsoft.com/office/drawing/2014/main" id="{7AE3C8B6-1516-A853-2540-85D460A66AF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1CDAB48E-960C-CCEB-3B86-B712F4D0FDA1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63BB63F1-8AEB-8F82-B625-127940DF608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necteur droit 1068">
              <a:extLst>
                <a:ext uri="{FF2B5EF4-FFF2-40B4-BE49-F238E27FC236}">
                  <a16:creationId xmlns:a16="http://schemas.microsoft.com/office/drawing/2014/main" id="{32A1F91A-60C6-4A7F-E9B6-657C28B6D08C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16A84880-1B19-2C3D-8DC3-5233A39C2A98}"/>
                  </a:ext>
                </a:extLst>
              </p:cNvPr>
              <p:cNvSpPr txBox="1"/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16A84880-1B19-2C3D-8DC3-5233A39C2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1AE42E22-596B-EB9C-2411-B8422FFA4EAF}"/>
                  </a:ext>
                </a:extLst>
              </p:cNvPr>
              <p:cNvSpPr txBox="1"/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1AE42E22-596B-EB9C-2411-B8422FFA4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7C602E55-DF04-024F-454C-098D27BE647E}"/>
                  </a:ext>
                </a:extLst>
              </p:cNvPr>
              <p:cNvSpPr txBox="1"/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7C602E55-DF04-024F-454C-098D27BE6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5A30760B-C226-E1AE-709D-74A6EC019550}"/>
                  </a:ext>
                </a:extLst>
              </p:cNvPr>
              <p:cNvSpPr txBox="1"/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5A30760B-C226-E1AE-709D-74A6EC01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6" name="ZoneTexte 1075">
            <a:extLst>
              <a:ext uri="{FF2B5EF4-FFF2-40B4-BE49-F238E27FC236}">
                <a16:creationId xmlns:a16="http://schemas.microsoft.com/office/drawing/2014/main" id="{BC8AF32E-1649-F773-0B78-6E6A73696717}"/>
              </a:ext>
            </a:extLst>
          </p:cNvPr>
          <p:cNvSpPr txBox="1"/>
          <p:nvPr/>
        </p:nvSpPr>
        <p:spPr>
          <a:xfrm>
            <a:off x="5488734" y="3832619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78" name="Connecteur droit avec flèche 1077">
            <a:extLst>
              <a:ext uri="{FF2B5EF4-FFF2-40B4-BE49-F238E27FC236}">
                <a16:creationId xmlns:a16="http://schemas.microsoft.com/office/drawing/2014/main" id="{90108878-0A76-E15E-B12A-9BF6644B1E07}"/>
              </a:ext>
            </a:extLst>
          </p:cNvPr>
          <p:cNvCxnSpPr>
            <a:cxnSpLocks/>
          </p:cNvCxnSpPr>
          <p:nvPr/>
        </p:nvCxnSpPr>
        <p:spPr>
          <a:xfrm rot="10800000">
            <a:off x="9521736" y="2945768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Connecteur droit 1079">
            <a:extLst>
              <a:ext uri="{FF2B5EF4-FFF2-40B4-BE49-F238E27FC236}">
                <a16:creationId xmlns:a16="http://schemas.microsoft.com/office/drawing/2014/main" id="{8239FB94-3F37-DF8B-98E5-2EB919F2F04C}"/>
              </a:ext>
            </a:extLst>
          </p:cNvPr>
          <p:cNvCxnSpPr>
            <a:cxnSpLocks/>
          </p:cNvCxnSpPr>
          <p:nvPr/>
        </p:nvCxnSpPr>
        <p:spPr>
          <a:xfrm>
            <a:off x="9709113" y="3365638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Connecteur droit 1080">
            <a:extLst>
              <a:ext uri="{FF2B5EF4-FFF2-40B4-BE49-F238E27FC236}">
                <a16:creationId xmlns:a16="http://schemas.microsoft.com/office/drawing/2014/main" id="{2C2A603D-3C8B-86C8-2DF6-B0F52BACAE99}"/>
              </a:ext>
            </a:extLst>
          </p:cNvPr>
          <p:cNvCxnSpPr>
            <a:cxnSpLocks/>
          </p:cNvCxnSpPr>
          <p:nvPr/>
        </p:nvCxnSpPr>
        <p:spPr>
          <a:xfrm>
            <a:off x="9757013" y="533886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Connecteur droit 1081">
            <a:extLst>
              <a:ext uri="{FF2B5EF4-FFF2-40B4-BE49-F238E27FC236}">
                <a16:creationId xmlns:a16="http://schemas.microsoft.com/office/drawing/2014/main" id="{4E272D25-5961-F394-E613-A897359C3994}"/>
              </a:ext>
            </a:extLst>
          </p:cNvPr>
          <p:cNvCxnSpPr>
            <a:cxnSpLocks/>
          </p:cNvCxnSpPr>
          <p:nvPr/>
        </p:nvCxnSpPr>
        <p:spPr>
          <a:xfrm>
            <a:off x="9757013" y="5022590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Connecteur droit 1082">
            <a:extLst>
              <a:ext uri="{FF2B5EF4-FFF2-40B4-BE49-F238E27FC236}">
                <a16:creationId xmlns:a16="http://schemas.microsoft.com/office/drawing/2014/main" id="{5D6045D3-80D1-D34A-A91D-1DA220FC8616}"/>
              </a:ext>
            </a:extLst>
          </p:cNvPr>
          <p:cNvCxnSpPr>
            <a:cxnSpLocks/>
          </p:cNvCxnSpPr>
          <p:nvPr/>
        </p:nvCxnSpPr>
        <p:spPr>
          <a:xfrm>
            <a:off x="9757013" y="545400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Connecteur droit 1083">
            <a:extLst>
              <a:ext uri="{FF2B5EF4-FFF2-40B4-BE49-F238E27FC236}">
                <a16:creationId xmlns:a16="http://schemas.microsoft.com/office/drawing/2014/main" id="{27AD33D8-18C4-98CE-8581-A8D5EA39C54B}"/>
              </a:ext>
            </a:extLst>
          </p:cNvPr>
          <p:cNvCxnSpPr>
            <a:cxnSpLocks/>
          </p:cNvCxnSpPr>
          <p:nvPr/>
        </p:nvCxnSpPr>
        <p:spPr>
          <a:xfrm>
            <a:off x="9748494" y="4916679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13D5ED15-A2DD-20ED-35C9-45634FDBDEC7}"/>
                  </a:ext>
                </a:extLst>
              </p:cNvPr>
              <p:cNvSpPr txBox="1"/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13D5ED15-A2DD-20ED-35C9-45634FDB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A779BE48-8DAA-868E-A0D8-9DFB5A1C25FA}"/>
                  </a:ext>
                </a:extLst>
              </p:cNvPr>
              <p:cNvSpPr txBox="1"/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fr-F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Id</m:t>
                              </m:r>
                            </m:e>
                          </m:d>
                        </m:e>
                        <m:sup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A779BE48-8DAA-868E-A0D8-9DFB5A1C2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blipFill>
                <a:blip r:embed="rId13"/>
                <a:stretch>
                  <a:fillRect t="-2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F11F07ED-1FB3-B8F8-8F34-09114A127135}"/>
                  </a:ext>
                </a:extLst>
              </p:cNvPr>
              <p:cNvSpPr txBox="1"/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F11F07ED-1FB3-B8F8-8F34-09114A127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blipFill>
                <a:blip r:embed="rId1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5FFEA7F-1501-FD99-3B92-85AD69B52267}"/>
                  </a:ext>
                </a:extLst>
              </p:cNvPr>
              <p:cNvSpPr txBox="1"/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5FFEA7F-1501-FD99-3B92-85AD69B5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0EE852F-17D8-169D-8B3D-17402EE8D97F}"/>
              </a:ext>
            </a:extLst>
          </p:cNvPr>
          <p:cNvCxnSpPr>
            <a:cxnSpLocks/>
          </p:cNvCxnSpPr>
          <p:nvPr/>
        </p:nvCxnSpPr>
        <p:spPr>
          <a:xfrm>
            <a:off x="9757013" y="517799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317E054-7619-8A58-34B0-F7D93832E07B}"/>
                  </a:ext>
                </a:extLst>
              </p:cNvPr>
              <p:cNvSpPr txBox="1"/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0" lang="fr-FR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317E054-7619-8A58-34B0-F7D93832E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3F8A247-DD2B-0ECD-BBDA-33621EF2F9A6}"/>
                  </a:ext>
                </a:extLst>
              </p:cNvPr>
              <p:cNvSpPr txBox="1"/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3F8A247-DD2B-0ECD-BBDA-33621EF2F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735B47B-4ACE-21D3-9562-66036A5CE6FE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735B47B-4ACE-21D3-9562-66036A5CE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8B88A2B-64A4-1B69-0CD6-8E5E51D1F814}"/>
                  </a:ext>
                </a:extLst>
              </p:cNvPr>
              <p:cNvSpPr txBox="1"/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8B88A2B-64A4-1B69-0CD6-8E5E51D1F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4F0F4AE4-99BF-BD1B-9A07-5278581EE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20/02/2026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28A5BA5-A416-1542-1AEA-4021EE5E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39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8B5729F-42CA-D22A-EC11-C3B1E91603C4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2FFB2FF-575F-17E0-CB5A-E7721132D92E}"/>
              </a:ext>
            </a:extLst>
          </p:cNvPr>
          <p:cNvCxnSpPr>
            <a:cxnSpLocks/>
          </p:cNvCxnSpPr>
          <p:nvPr/>
        </p:nvCxnSpPr>
        <p:spPr>
          <a:xfrm>
            <a:off x="5360265" y="3474521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5217DFAA-793E-B77D-AE47-36DECC9818BD}"/>
              </a:ext>
            </a:extLst>
          </p:cNvPr>
          <p:cNvCxnSpPr>
            <a:cxnSpLocks/>
          </p:cNvCxnSpPr>
          <p:nvPr/>
        </p:nvCxnSpPr>
        <p:spPr>
          <a:xfrm>
            <a:off x="9464091" y="5283383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7C759DF-508C-2055-F1D8-C0184797F832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7C759DF-508C-2055-F1D8-C0184797F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20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4124096-0AF1-097B-736D-42402299042F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D17E6FF9-DE69-D9DA-FF6E-299F33010DB2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4DA32E4-D538-ABBB-1A16-A512DEF089B9}"/>
                  </a:ext>
                </a:extLst>
              </p:cNvPr>
              <p:cNvSpPr txBox="1"/>
              <p:nvPr/>
            </p:nvSpPr>
            <p:spPr>
              <a:xfrm>
                <a:off x="3047198" y="5810455"/>
                <a:ext cx="6097604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kumimoji="0" lang="fr-FR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fr-FR" sz="2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0" lang="fr-FR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Id</m:t>
                            </m:r>
                          </m:e>
                        </m:d>
                      </m:e>
                      <m:sup>
                        <m:r>
                          <a:rPr kumimoji="0" lang="fr-FR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fr-FR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200" dirty="0"/>
                  <a:t> </a:t>
                </a:r>
                <a:r>
                  <a:rPr lang="fr-FR" sz="2200" dirty="0"/>
                  <a:t>computationally hard</a:t>
                </a:r>
                <a:endParaRPr lang="en-GB" sz="2200" dirty="0"/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4DA32E4-D538-ABBB-1A16-A512DEF08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98" y="5810455"/>
                <a:ext cx="6097604" cy="438582"/>
              </a:xfrm>
              <a:prstGeom prst="rect">
                <a:avLst/>
              </a:prstGeom>
              <a:blipFill>
                <a:blip r:embed="rId21"/>
                <a:stretch>
                  <a:fillRect t="-694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E3EA23F9-E325-3B66-F103-478752F0D93C}"/>
              </a:ext>
            </a:extLst>
          </p:cNvPr>
          <p:cNvSpPr txBox="1"/>
          <p:nvPr/>
        </p:nvSpPr>
        <p:spPr>
          <a:xfrm>
            <a:off x="9542997" y="2510797"/>
            <a:ext cx="2309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>
                <a:solidFill>
                  <a:srgbClr val="FF0000"/>
                </a:solidFill>
              </a:rPr>
              <a:t>Eigenvector</a:t>
            </a:r>
            <a:r>
              <a:rPr lang="fr-FR" sz="2200" dirty="0">
                <a:solidFill>
                  <a:srgbClr val="FF0000"/>
                </a:solidFill>
              </a:rPr>
              <a:t> ?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3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B4FC-EB08-3054-680A-D8A1FC59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702A-5CCA-6842-5FC3-8F769C42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E5E7-717A-4269-A066-48DE28D0AF25}" type="datetime1">
              <a:rPr lang="en-GB" smtClean="0"/>
              <a:t>20/02/2026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6DE6A6-0E17-BE7D-6123-C4030A5A7D7C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BFA7C4-5CBC-E0FB-D84F-D3EA8BC69200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Introduction :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D7095078-ECF0-E535-495F-D36D5539B04D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4</a:t>
            </a:fld>
            <a:endParaRPr lang="fr-FR"/>
          </a:p>
        </p:txBody>
      </p:sp>
      <p:pic>
        <p:nvPicPr>
          <p:cNvPr id="2" name="Image 1" descr="Une image contenant capture d’écran, Graphique, Police, conception&#10;&#10;Le contenu généré par l’IA peut être incorrect.">
            <a:extLst>
              <a:ext uri="{FF2B5EF4-FFF2-40B4-BE49-F238E27FC236}">
                <a16:creationId xmlns:a16="http://schemas.microsoft.com/office/drawing/2014/main" id="{9FF7A18E-F2DB-1743-6C8F-EF1D1900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54" y="982303"/>
            <a:ext cx="4906554" cy="3825025"/>
          </a:xfrm>
          <a:prstGeom prst="rect">
            <a:avLst/>
          </a:prstGeom>
        </p:spPr>
      </p:pic>
      <p:pic>
        <p:nvPicPr>
          <p:cNvPr id="7" name="Image 6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0BB2BEDF-0E3A-78AC-0363-27C58CF3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29" y="4627215"/>
            <a:ext cx="3385794" cy="1390001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A6130BA3-A95C-AC27-1F13-3A751B3BF041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7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3761-F34C-4DB4-85A0-FCFD8FC5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653AFCA-9146-2E92-A043-EA42C1C44AD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E1809-BDAD-5FF0-A92F-1E56629B363E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2DDFAD-49A0-F0F5-313D-B6C41D05706B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123B71-EAC6-B405-BAB4-2F55BBB9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B67D9D-B5EC-91B1-4944-DFD52F42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40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E70A5EC-0FC6-86F0-F664-78D16341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323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130A3-096C-CA7B-14EF-42319A755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A773B6-1EF5-42AE-6838-42E9106E0E9D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67A013-C429-99F6-AB20-080E3E504420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DF306D-5D86-D7A8-6820-2F63436E781D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FE3F78-DD30-A534-CAA9-DC50F55F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426F32-2328-3DDA-C78F-F04042D6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41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A0D17D6-36A3-6845-99AC-F153021E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E00786F7-032B-A2FD-6825-E8A69DA2FD52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025B5F3-8102-4005-BA05-F7E6114433BE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025B5F3-8102-4005-BA05-F7E611443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9461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C9C21-2219-E5FA-FA39-0BA37DC4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A1D36F2-95DF-BD44-D2D4-D824AD750722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072A7-B296-0064-AFD7-CB056E3AB50D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7AE58-A80F-640C-097A-25BC7207131B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0DD179-E583-8D73-A158-F2CDC867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AA1F7F-0A0E-7130-4FE9-0D491D8F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42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9ED76F0-FF7A-31F4-AD60-0C88DC2EB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B8BD1D53-C7DD-0FB0-7403-7D0D3D1EC263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889AAB-A63C-31E6-9CCA-3E1D5D97BDAB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889AAB-A63C-31E6-9CCA-3E1D5D97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0D5D7A8-D6BE-FCA6-F1AE-55C99B20691B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EA14BCE-802E-0849-67BB-C435530FCFC9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8144CF2-24DC-CBA0-7933-C9837C20F502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76A2F05-4448-CFA7-7B6F-37F346D009F1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C4271CB-F175-DE18-DE8E-304A692E2BC8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C4271CB-F175-DE18-DE8E-304A692E2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2683165-5553-4AB4-C553-9FCA3589C54D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8C9616E-1DF8-CE73-49DA-BC4E7BBC2E7B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5323B33-B668-55A7-1E21-3DBDCC49C7D1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0063DFB-E591-02B1-AE11-DE7D32077E15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C3AE4BC-2EDF-533A-7196-52FB5014C764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5692132A-A253-E0F8-8DC5-5EE0CEAA4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9228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9036E-EDA4-B1FE-4A7F-1E4862E6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6B3C38C-B6C3-E7A9-8ABF-83CDB60A95E6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10631-1E46-313B-2CE0-7BBA07EE647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7637B3-CB09-C4BE-A7B9-F01750225E98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8DA3E0-AE0C-2A4C-8AFB-C4B72A40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4C66AA-041A-AA16-1AE2-59D83BE8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43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436FC286-2450-2959-B134-F065DAC1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AF6A8528-E0DD-5A3D-8428-C8BCAC2D7400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D14659-134F-EDD1-2E33-30D72E5B0C75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D14659-134F-EDD1-2E33-30D72E5B0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5882C28-A14B-2373-8968-D4BEA9E41D40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03541625-9740-D5AE-8402-45A83997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A7B1A7D-9FEF-C10D-D9C4-0B7F0D9C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44B28646-0795-4462-2FAE-D2B4CFC0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14154880-D68D-247D-DFE5-6D7D0BC0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4ECF8-A19E-1EED-FB6E-B73B7B01DE1D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8646CD7-1308-266C-CE64-0EF0027D3207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2606E68-4DAC-CE7C-D583-F4E876D36065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D7477F0-01A0-0C92-0AD8-54E536C8CA92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A326F64-6A9D-3DD7-3598-6F0E1EC6F5F8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A326F64-6A9D-3DD7-3598-6F0E1EC6F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9AD1F1A-D375-E637-27C4-C01ABE7430CF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C5FB3AF-CDCC-BE72-4F3F-2BE53E34A914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C3187D8-C194-C6C8-4669-AF255F1ADB2B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1A6BBB4-7AB8-38AF-32B4-7811E8C23BE0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3567FE-F28E-2D23-E225-DE85EB6D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9" y="5015474"/>
            <a:ext cx="6803450" cy="4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E19574-2D29-8FC9-FF4B-1A9FA3B64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76C889-D8CD-D214-2958-2C7A8AE7D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ED30E5A-353E-0DF3-AD06-E6C2D25C2D52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F87CB559-A9AA-E468-781E-FB8AEEE8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5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D04D-F0FA-DBFC-89CD-E65B07D71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5406B7A-A0CB-F7E1-DFB2-CCD8EEAEC6C3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7858B3-D72F-8676-5D97-1973E1F488F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D9A6BF-195F-9825-D327-4AB186F15D35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AC6729-ED7A-8FC5-DCE0-BFF96B41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9EBF56-56A3-5E57-C275-43349B8A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44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DD3AF467-D427-6347-1C92-FDDD84BBB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D7BF5841-933B-6828-9F38-0B6ABAC94F72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739BD58-CD02-5811-ED78-EB0D06CFF295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739BD58-CD02-5811-ED78-EB0D06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E4FB600-5278-7D33-8E46-87379FF1D2A3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197202E9-74C3-2938-6A72-D5AAA49A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F0B8349A-4DEF-B531-E190-8CCD6AA2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6AC7BB46-E71B-B10D-4009-7039AECC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B5DA6DA7-7083-9526-A9EE-5A8E3D74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F28F445-6906-AAA0-7B7C-8B6E25EEA59F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42B89E1-EAC0-CFAB-A296-554168ABED0E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5320CC2-64BD-C7C1-C9A1-576105D35A50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3DF7A71-6056-8928-3317-19B6D78D1010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8412ECF-6657-C208-0C4C-2B12EDB50CBC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8412ECF-6657-C208-0C4C-2B12EDB50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21C3E4C-79D7-3543-4F0E-AC8943AA7D47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AD3329-A2AA-6CA7-B25B-B0CF27D03615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92A26A8-2B9A-B7B5-ADA1-B10CF3166BB7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E55B224-E98C-A0D4-291D-5CC2DC9D2D17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906F3B-608E-7F70-BBDD-B99F91FAB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9" y="5015474"/>
            <a:ext cx="6803450" cy="4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10C03E-092D-551F-4294-AD01B3AD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490976-166E-E932-0F64-AD466666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2A0C0E0-D1BE-2B81-0263-7B47B04EA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51" y="5849004"/>
            <a:ext cx="2565020" cy="3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76F4A8AB-AD91-2499-5E53-343ACA7A0A1B}"/>
              </a:ext>
            </a:extLst>
          </p:cNvPr>
          <p:cNvSpPr/>
          <p:nvPr/>
        </p:nvSpPr>
        <p:spPr>
          <a:xfrm rot="5400000">
            <a:off x="7348611" y="4769167"/>
            <a:ext cx="139700" cy="172705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19F1AD-C2A6-4637-D922-24A40A71C0E1}"/>
              </a:ext>
            </a:extLst>
          </p:cNvPr>
          <p:cNvSpPr txBox="1"/>
          <p:nvPr/>
        </p:nvSpPr>
        <p:spPr>
          <a:xfrm>
            <a:off x="5638799" y="6193589"/>
            <a:ext cx="3767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First </a:t>
            </a:r>
            <a:r>
              <a:rPr lang="fr-FR" sz="2200" dirty="0" err="1">
                <a:solidFill>
                  <a:srgbClr val="FF0000"/>
                </a:solidFill>
              </a:rPr>
              <a:t>order</a:t>
            </a:r>
            <a:r>
              <a:rPr lang="fr-FR" sz="2200" dirty="0">
                <a:solidFill>
                  <a:srgbClr val="FF0000"/>
                </a:solidFill>
              </a:rPr>
              <a:t> approximation</a:t>
            </a:r>
            <a:endParaRPr lang="en-GB" sz="2200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177014F-625F-6C4D-962E-D6426A453DC0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735CD8BE-7E09-8341-1D0C-09A5F2E3B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585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9A552-27E3-0E31-4EC0-8F0C6579C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7220BAB-B683-7AE0-43EC-C904E29E0317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2F467F-E706-DBE8-1CAA-F01C4AA7E911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CFC9AF-8F17-B8C4-BE34-E798DD278AF7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F7AAE9A-DCC9-406C-8881-21273A4B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4F9196-8216-A404-D74E-D35DB96E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45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21676E73-3764-8D29-5F41-D1AC7C8C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4EF0FFC5-003B-25E6-5F8A-EDDBAC94C9E6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65B512D-A7AF-D7FE-4224-9E33D9C87A61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65B512D-A7AF-D7FE-4224-9E33D9C87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0A59904-4918-69B9-ACB0-1D2081EBE0A3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0CBEF3D-D9ED-C581-3BCA-955A75208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7A277A6B-B21B-8E26-76B7-683F933B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9757BBF3-57E5-6404-025F-DC7ADB09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CFD05F99-F895-7692-DA16-38FE10F8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A71CC75-C69C-0C09-2830-3CD198C3F95E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B3D335AC-AD0E-1068-61F3-DE13432A651B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E42AB1E-34BC-8758-7FEF-05880F81C1DF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635CFEA-DC9D-E6B4-A89B-91FE9167D339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490C1B3-FD56-5B8D-76E2-7F3D86503ED0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490C1B3-FD56-5B8D-76E2-7F3D86503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49749D-628D-D52E-E10E-E5174F1C53BC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6B0DC3F-B135-2059-3B16-96E81D408487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A51E836-68FD-61A4-119B-E5FCB60D786F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D37121D-FD62-7469-4CFA-FA7B35994DBB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EFDC9A-C9CC-2FB7-BBDE-37726DEC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9E2D16-E45C-CD2E-F988-A726E09E5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AB11A88-A048-57F5-E890-C0298246D603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F3DCE9F8-3F2E-9E8E-B7EA-46F3C8B54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AA6DF03-D6D7-95DE-D229-70A756C6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54" y="5251433"/>
            <a:ext cx="6747627" cy="40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90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7DFD-FE62-B3E3-ABFE-3C0378F8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224517E-CB67-823A-5EFB-EFEEB162285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3A1C5B-B151-739F-1CA0-BE82E7D76935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88EBC0-F905-AF0E-E4AD-847CDCCDFF3E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58F9A9C-7C55-9451-BB22-FE849FDD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20/02/2026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5FD648-BF26-8C56-5E0B-F352D000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46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98C0FC30-3FB0-D146-391B-B671AF4F9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C0BE86BC-D3B3-6CD5-C904-3C2E184CD68C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830AEFC-49E5-C5C0-7F81-D9D7A1505A21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65B512D-A7AF-D7FE-4224-9E33D9C87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D1B4026-805F-2EFE-C978-CA72E1FDC524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F967685B-5AFB-2A57-9226-50CB5EFD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4A33B967-3413-E4B7-EA56-789220FA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38A4BE9D-09DB-DF89-4FD1-F7B15343A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D6386293-F79E-D8BD-20C1-1756EF2E8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68FAC25-FA22-7510-CFC1-93EAA0ABBC10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1F7F8B3-BAFD-DD04-2508-9C0797684D94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7EA27AF-FD03-9B6F-2EF8-CA5525FE033B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51D21CF-5727-C1F7-A189-450F3AB6B2CA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AD84C06B-0DA5-8204-752C-374E254806BE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490C1B3-FD56-5B8D-76E2-7F3D86503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5882130-89BF-DD58-2405-EA8DE4870A7A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E5A65AB-C18C-5C0F-2E7B-02F0ED06AA03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B210FD0-1BAF-40FB-97BC-0D4B7D8EFEBF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1716E17B-AE87-F591-054A-7104F4F4E213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7A4DF6-71DE-E265-D3F0-FC15FC9AE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B010CBF-530B-C252-4D0E-24DCE9DC2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CCEA5E8-AE2B-25D6-0A0D-38F4EBBBF477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A32E86DA-3019-D4D6-9EC2-39A93BAAD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24D9464-4112-06B3-EEE2-E77C20E0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31" y="5201850"/>
            <a:ext cx="7070395" cy="40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154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62B6-4169-8DE2-93DA-2F897E6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DE3201B-277D-615E-7797-DA525E46F7D1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EF046A-CD4E-AC04-C892-DD19BBA568C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842034-4DD1-50F8-4A8D-A5F93402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2CC8FD-0370-1FCD-390B-EA78B13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47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D196DD06-9F01-A839-13AD-C7D78C560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8FDB0FD-253C-B05B-653B-79FA9E4B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951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64FFB-7800-D41E-EE29-77C3A749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DC07890-7028-59C4-3731-57E5BCEA28AC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71FACB-C0B3-63FE-DE68-FD28E07F14CE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D7FFE6-6CB5-FB9D-7D37-AAD84E85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6A0D637-BB94-F62E-CE6F-EB5F0B59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48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87CCCA55-1DBE-7022-25C2-1DA29CDBD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87E13B2-C02A-2A42-81F1-9A1B83C8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8EC97ED-97F4-0B58-17C2-34A806C2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8" y="1667256"/>
            <a:ext cx="2153644" cy="3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34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7369C-B985-2A02-08DE-AAE1FBB4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3FA516E-431E-0216-783B-83E62EE68F94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46AE64-1A41-C720-FB3C-21EACBF3841A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805AFA-4E8B-B7B8-9B00-9C994DED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02BD00-8B3D-F30F-3283-AFC3E307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49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BBFD21F8-5806-858D-70A4-FD28C12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16" name="Image 1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C1C54202-66C3-D4E6-E993-90F8626DDE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50" y="2540029"/>
            <a:ext cx="5123650" cy="321692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D6362B6-976D-6C5C-C48F-0B170F0F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39D69BD-4F0E-0C94-4853-8C4EDE53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8" y="1667256"/>
            <a:ext cx="2153644" cy="3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7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D85B-71C0-6CB3-55AD-7B09206A2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9CA09-2757-E4BA-157F-CE0A5A3F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1856-BED0-4177-9508-F909C46CC125}" type="datetime1">
              <a:rPr lang="en-GB" smtClean="0"/>
              <a:t>20/02/2026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5F06E-03A1-F561-17B6-FE5D44B3AFB4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EEA8C8-EA3E-E25C-76DC-B8E2FC9E8730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Introduction :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53673818-5545-3F4F-12E9-066DBBEF59C8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5</a:t>
            </a:fld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27DF4DB-0760-2BF3-10E3-305AFB4CC764}"/>
              </a:ext>
            </a:extLst>
          </p:cNvPr>
          <p:cNvGrpSpPr/>
          <p:nvPr/>
        </p:nvGrpSpPr>
        <p:grpSpPr>
          <a:xfrm>
            <a:off x="7030418" y="1675628"/>
            <a:ext cx="3887682" cy="2047973"/>
            <a:chOff x="7250377" y="1697955"/>
            <a:chExt cx="3887682" cy="2047973"/>
          </a:xfrm>
        </p:grpSpPr>
        <p:pic>
          <p:nvPicPr>
            <p:cNvPr id="3" name="Image 2" descr="Une image contenant capture d’écran, Rectangle, carré, ligne&#10;&#10;Le contenu généré par l’IA peut être incorrect.">
              <a:extLst>
                <a:ext uri="{FF2B5EF4-FFF2-40B4-BE49-F238E27FC236}">
                  <a16:creationId xmlns:a16="http://schemas.microsoft.com/office/drawing/2014/main" id="{69B1A72E-3A75-7CB7-DC2F-59D11E31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0377" y="1939251"/>
              <a:ext cx="3887682" cy="1806677"/>
            </a:xfrm>
            <a:prstGeom prst="rect">
              <a:avLst/>
            </a:prstGeom>
          </p:spPr>
        </p:pic>
        <p:pic>
          <p:nvPicPr>
            <p:cNvPr id="6" name="Image 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3943F5E5-D396-5E94-50E9-3301A69F8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1313" y="1697955"/>
              <a:ext cx="477755" cy="486278"/>
            </a:xfrm>
            <a:prstGeom prst="rect">
              <a:avLst/>
            </a:prstGeom>
          </p:spPr>
        </p:pic>
        <p:pic>
          <p:nvPicPr>
            <p:cNvPr id="12" name="Image 11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AECF1C40-E467-E609-1687-54F4F479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2392" y="1713997"/>
              <a:ext cx="278733" cy="486278"/>
            </a:xfrm>
            <a:prstGeom prst="rect">
              <a:avLst/>
            </a:prstGeom>
          </p:spPr>
        </p:pic>
      </p:grpSp>
      <p:pic>
        <p:nvPicPr>
          <p:cNvPr id="2" name="Image 1" descr="Une image contenant capture d’écran, Graphique, Police, conception&#10;&#10;Le contenu généré par l’IA peut être incorrect.">
            <a:extLst>
              <a:ext uri="{FF2B5EF4-FFF2-40B4-BE49-F238E27FC236}">
                <a16:creationId xmlns:a16="http://schemas.microsoft.com/office/drawing/2014/main" id="{6293AAB2-A9FC-C400-CE7C-83EB605E7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54" y="982303"/>
            <a:ext cx="4906554" cy="3825025"/>
          </a:xfrm>
          <a:prstGeom prst="rect">
            <a:avLst/>
          </a:prstGeom>
        </p:spPr>
      </p:pic>
      <p:pic>
        <p:nvPicPr>
          <p:cNvPr id="7" name="Image 6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30F4420B-3FD9-B6AB-039A-9A92656AD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629" y="4627215"/>
            <a:ext cx="3385794" cy="1390001"/>
          </a:xfrm>
          <a:prstGeom prst="rect">
            <a:avLst/>
          </a:prstGeom>
        </p:spPr>
      </p:pic>
      <p:pic>
        <p:nvPicPr>
          <p:cNvPr id="10" name="Image 9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166F7F21-E99D-837B-B797-1CA68FA01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061" y="4617619"/>
            <a:ext cx="3786433" cy="1417050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03B3A9A7-53F4-3726-4E1A-82E9D4DC36C6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45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658A-421A-20A2-EE93-BC764A12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5C4DB3A-840F-AA4D-2F6F-BF479E48F7AB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ED5A6-BF59-BB6D-F87A-4FCE2E710C8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9EE2DD-A6C2-6675-3C0D-F38A3336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790278F-BFB9-745C-7666-5282A917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50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F2970CA3-3C1B-CA69-82E9-8B73FBCAF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16" name="Image 1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E9DC7CFA-EF1B-42AC-F185-E9713AED0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50" y="2540029"/>
            <a:ext cx="5123650" cy="321692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488FD75-7B66-064A-F55C-EF80BB2E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15AF30A-4ED3-D5E7-4C4E-0132FD74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8" y="1667256"/>
            <a:ext cx="2153644" cy="3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D0E77E7-2825-F85D-5F81-9AD063E6DFEA}"/>
              </a:ext>
            </a:extLst>
          </p:cNvPr>
          <p:cNvSpPr/>
          <p:nvPr/>
        </p:nvSpPr>
        <p:spPr>
          <a:xfrm>
            <a:off x="3825253" y="6047245"/>
            <a:ext cx="540617" cy="301625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2433B2-03FD-1241-74D1-B221C8714CA9}"/>
              </a:ext>
            </a:extLst>
          </p:cNvPr>
          <p:cNvSpPr txBox="1"/>
          <p:nvPr/>
        </p:nvSpPr>
        <p:spPr>
          <a:xfrm>
            <a:off x="4537100" y="5982613"/>
            <a:ext cx="5228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Choose</a:t>
            </a:r>
            <a:r>
              <a:rPr lang="fr-FR" sz="2200" dirty="0"/>
              <a:t> </a:t>
            </a:r>
            <a:r>
              <a:rPr lang="fr-FR" sz="2200" dirty="0" err="1"/>
              <a:t>carefully</a:t>
            </a:r>
            <a:r>
              <a:rPr lang="fr-FR" sz="2200" dirty="0"/>
              <a:t> shift value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07098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6F23E-68BA-E2AF-9C31-559DE0B8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8657F8C-051B-EB16-718F-A18A4C13183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3DD48-4BE3-2F56-E6A2-8460F20BF7C2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D54C02E-20CD-FC6B-3F01-1B6FD5D4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51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6AB19F9-C1BC-C96B-FB2C-8727EA327E54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63EB591-2B6D-56A1-0E7B-515AC267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F45D9A3-8B4D-9125-B9D4-DEF0762DAC80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5B3A1F37-14B4-67B7-68B1-18A92D07611F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8B907CB-73B1-5B17-2DED-EDC4C2441D10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891698-5B75-C345-A594-34FFFC97C28A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6B674F-E84B-C7CB-CD88-64F1C288E298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C243F08-36CD-143A-D667-2EE2C73E67C5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742E63C-E76B-1860-A085-3910CDA72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20/02/2026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298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CF37-64E2-9D55-D421-2D1A3DA4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EC6D969-2CB4-F830-9B8D-ACE39AE8C8C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80AAB-A742-F4B9-FF1E-0D78175135B7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5497BF-C236-A653-44D9-F3A0223A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52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BA89071-3133-2AF5-489A-D58B4D9E7083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5729DAC-9FC7-CB23-37D2-3E4A2CB7B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7CC9DB4-26F9-C074-486F-C2506EBA233C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33B3A61C-20C8-8547-375D-940DA0E5A349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7EE971F7-CA78-1B16-0879-FF6F6E5FA301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2D77E1C-1447-EF18-7112-16DB04864AAE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A6F893-D5BB-E3BC-3BAE-08AFE24EEF96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BF47D2-B590-DF66-C972-899029A47536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C8381E-B66C-2ACA-24F2-0E92C871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20/02/2026</a:t>
            </a:fld>
            <a:endParaRPr lang="en-GB"/>
          </a:p>
        </p:txBody>
      </p:sp>
      <p:pic>
        <p:nvPicPr>
          <p:cNvPr id="6" name="Image 3">
            <a:extLst>
              <a:ext uri="{FF2B5EF4-FFF2-40B4-BE49-F238E27FC236}">
                <a16:creationId xmlns:a16="http://schemas.microsoft.com/office/drawing/2014/main" id="{BFF9AA00-2B96-D839-6DF1-D32C80B22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065AA243-C1A5-1A76-B310-25F8B1F4B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2E5299-AD60-183B-5C28-873A7E5E93ED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21C488-6911-5945-8A0F-D42C5FF3CA2D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7404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28E7-BD55-BA0A-4606-CB9EB6B1E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00FF4A-0941-3E6C-B8F9-CAB11396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D5D517C-CFC7-3A85-07D6-9CA03FD96607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8A5D2E-FF57-B683-C572-C6AB12526FA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A5A552-E4E8-D146-F4B4-5C1C2870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0C53C3-70A5-3874-6FC8-6D5EE9E2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53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459A31E-9E62-9DDC-A19B-A424B2FE00F5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C29ED63-6167-4E56-91DF-556E0F188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42996BB-E3B3-0298-F666-3D3F3488156B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503FDB17-3D0C-A45F-E2CE-B70FB058F5AD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84D8D41-4603-84B2-E2FB-D0BC8886B04D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B784C33-A423-799F-44F9-030B6F6CF18C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A619E48-B8F8-0C4B-AC8B-95AB0E198D84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8D6B18-560A-E1BE-660B-8F8AA0C5AB0A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37EB8B-3144-F24B-40B5-B91708661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20923F-252C-B854-3FFE-ACBBA1411DC3}"/>
              </a:ext>
            </a:extLst>
          </p:cNvPr>
          <p:cNvSpPr/>
          <p:nvPr/>
        </p:nvSpPr>
        <p:spPr>
          <a:xfrm>
            <a:off x="762000" y="3230033"/>
            <a:ext cx="1716617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4CF1F2-A036-77B0-0CC7-5137D1BB2578}"/>
              </a:ext>
            </a:extLst>
          </p:cNvPr>
          <p:cNvSpPr txBox="1"/>
          <p:nvPr/>
        </p:nvSpPr>
        <p:spPr>
          <a:xfrm>
            <a:off x="6532474" y="4766758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3ACE16-67A2-898E-CCB0-441687791272}"/>
              </a:ext>
            </a:extLst>
          </p:cNvPr>
          <p:cNvSpPr/>
          <p:nvPr/>
        </p:nvSpPr>
        <p:spPr>
          <a:xfrm>
            <a:off x="6453265" y="3358273"/>
            <a:ext cx="2026171" cy="25708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9196BE-133D-8CAD-C7ED-57FC95C773BF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4120C6-DB73-850E-9A43-2DC0D1E8FB09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665778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FCD70-0773-9D8B-F3C6-92FF8346F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3">
            <a:extLst>
              <a:ext uri="{FF2B5EF4-FFF2-40B4-BE49-F238E27FC236}">
                <a16:creationId xmlns:a16="http://schemas.microsoft.com/office/drawing/2014/main" id="{08AD1678-A4B8-F3B7-2D8A-E314AB49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pic>
        <p:nvPicPr>
          <p:cNvPr id="27" name="Image 4">
            <a:extLst>
              <a:ext uri="{FF2B5EF4-FFF2-40B4-BE49-F238E27FC236}">
                <a16:creationId xmlns:a16="http://schemas.microsoft.com/office/drawing/2014/main" id="{F6B0E70E-A27D-2A94-021E-9EA73F3D9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F5FB690-C904-2B1B-5E54-27AA3823B3E1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5980D-3A71-BA39-A357-149D9BF6C334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80E11B-B40A-AD3F-E59E-1078ADE3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F02F11-99CA-0DD9-7C6B-4462FB8A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54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22088E5-ACAB-2863-F2E3-353D1CD79720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832183A-7B25-4655-EA6D-730139B11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4FB22AB0-25D8-35E7-CEB9-EE5190ABE053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C69714E8-5A71-B1FD-C32E-1BD85A8372BC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24D07E9-0975-D672-3654-990D71AE8F7D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D134681-AB7D-CC8C-F9DE-DA21541BDA47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E0C52E-A073-DC23-9C09-48E42D5F1A52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EA96A0-FFFD-DFE9-0250-A2A27D50B402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B79486-2182-11AC-A46C-DB452AC57641}"/>
              </a:ext>
            </a:extLst>
          </p:cNvPr>
          <p:cNvSpPr/>
          <p:nvPr/>
        </p:nvSpPr>
        <p:spPr>
          <a:xfrm>
            <a:off x="762000" y="3230033"/>
            <a:ext cx="1716617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1003A-AAEF-C38C-8440-F0AE557219BA}"/>
              </a:ext>
            </a:extLst>
          </p:cNvPr>
          <p:cNvSpPr/>
          <p:nvPr/>
        </p:nvSpPr>
        <p:spPr>
          <a:xfrm>
            <a:off x="6453265" y="3358273"/>
            <a:ext cx="2026171" cy="25708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7B8981-3DB4-7696-A72D-5D9CBD26DB59}"/>
              </a:ext>
            </a:extLst>
          </p:cNvPr>
          <p:cNvSpPr txBox="1"/>
          <p:nvPr/>
        </p:nvSpPr>
        <p:spPr>
          <a:xfrm>
            <a:off x="6532474" y="4766758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DA01F-0CC8-075C-9415-3A9E64FAC065}"/>
              </a:ext>
            </a:extLst>
          </p:cNvPr>
          <p:cNvSpPr/>
          <p:nvPr/>
        </p:nvSpPr>
        <p:spPr>
          <a:xfrm>
            <a:off x="2478617" y="3230033"/>
            <a:ext cx="1462616" cy="285115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A1802-9EE6-24D5-BEDE-B2BA6DA54CB0}"/>
              </a:ext>
            </a:extLst>
          </p:cNvPr>
          <p:cNvSpPr/>
          <p:nvPr/>
        </p:nvSpPr>
        <p:spPr>
          <a:xfrm>
            <a:off x="8479436" y="3358273"/>
            <a:ext cx="1726366" cy="25708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66B2E7D-EC06-93FB-627C-10837DACFECC}"/>
              </a:ext>
            </a:extLst>
          </p:cNvPr>
          <p:cNvSpPr txBox="1"/>
          <p:nvPr/>
        </p:nvSpPr>
        <p:spPr>
          <a:xfrm>
            <a:off x="8440083" y="4766758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Sweet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spot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CC6C9-A344-259A-3C19-0ADD5A4663AF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AADA15-C305-F1C0-51D8-AC8EBB022A1A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48986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B4EE-05C4-04AA-21FD-0C07FFA4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3">
            <a:extLst>
              <a:ext uri="{FF2B5EF4-FFF2-40B4-BE49-F238E27FC236}">
                <a16:creationId xmlns:a16="http://schemas.microsoft.com/office/drawing/2014/main" id="{0B7112D9-8786-D3B0-BD76-140E5FFA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pic>
        <p:nvPicPr>
          <p:cNvPr id="29" name="Image 4">
            <a:extLst>
              <a:ext uri="{FF2B5EF4-FFF2-40B4-BE49-F238E27FC236}">
                <a16:creationId xmlns:a16="http://schemas.microsoft.com/office/drawing/2014/main" id="{1881115E-C092-EB11-A187-9CD869B6C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36BECCD-67FF-9882-BE07-001B632049E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0977E7-50B2-187A-2CB3-E40815945F1C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783463-3792-E064-118F-DAFAC521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55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1E19F12-A5D7-6C86-D260-51DF5496DDFB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E2095A9-DEC7-F8C0-6659-5D888AD4F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9718246-96B1-C6BE-040D-20AC0C45D613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CDF1EA6C-4C81-3C4E-9480-6E3768A11DA2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285820A-3DD7-CF4B-6B12-C4791A31F92E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016CB8-76F3-9E69-5CCA-7569B500BF8D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61A1D59-D903-7024-6563-601CD51A5EA0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5B40E80-FA6D-5F30-577C-4515AED14D2B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09AD6D-D4AC-EDFE-4ADC-6515359B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20/02/2026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DE54D-F499-35F4-D25A-7F18EB61E36E}"/>
              </a:ext>
            </a:extLst>
          </p:cNvPr>
          <p:cNvSpPr/>
          <p:nvPr/>
        </p:nvSpPr>
        <p:spPr>
          <a:xfrm>
            <a:off x="776514" y="3222776"/>
            <a:ext cx="1716617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050FF-F87B-CB9D-C5A0-7691A0648CE0}"/>
              </a:ext>
            </a:extLst>
          </p:cNvPr>
          <p:cNvSpPr/>
          <p:nvPr/>
        </p:nvSpPr>
        <p:spPr>
          <a:xfrm>
            <a:off x="2493131" y="3222776"/>
            <a:ext cx="1462616" cy="285115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D22586-7C01-2908-E33D-4E5E1D7FA10A}"/>
              </a:ext>
            </a:extLst>
          </p:cNvPr>
          <p:cNvSpPr/>
          <p:nvPr/>
        </p:nvSpPr>
        <p:spPr>
          <a:xfrm>
            <a:off x="3955748" y="3222776"/>
            <a:ext cx="1122136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7B4B8FE-C984-1FA4-97C2-E45F752A1441}"/>
              </a:ext>
            </a:extLst>
          </p:cNvPr>
          <p:cNvGrpSpPr/>
          <p:nvPr/>
        </p:nvGrpSpPr>
        <p:grpSpPr>
          <a:xfrm>
            <a:off x="6467779" y="3365530"/>
            <a:ext cx="5098746" cy="2570814"/>
            <a:chOff x="6453266" y="3127600"/>
            <a:chExt cx="4457700" cy="2851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0C3A47-9D4A-DEB4-527C-C206E94B429C}"/>
                </a:ext>
              </a:extLst>
            </p:cNvPr>
            <p:cNvSpPr/>
            <p:nvPr/>
          </p:nvSpPr>
          <p:spPr>
            <a:xfrm>
              <a:off x="6453266" y="3127600"/>
              <a:ext cx="1716617" cy="28511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91311D-6CBC-F83B-2E55-EA7E2D018BF6}"/>
                </a:ext>
              </a:extLst>
            </p:cNvPr>
            <p:cNvSpPr/>
            <p:nvPr/>
          </p:nvSpPr>
          <p:spPr>
            <a:xfrm>
              <a:off x="8169883" y="3127600"/>
              <a:ext cx="1462616" cy="28511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AEBD23-E88E-0301-8A3F-7C582F8989F0}"/>
                </a:ext>
              </a:extLst>
            </p:cNvPr>
            <p:cNvSpPr/>
            <p:nvPr/>
          </p:nvSpPr>
          <p:spPr>
            <a:xfrm>
              <a:off x="9632499" y="3127600"/>
              <a:ext cx="1278467" cy="28511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9F9B7765-C695-4E3B-FA44-EB8FC0AA2B62}"/>
              </a:ext>
            </a:extLst>
          </p:cNvPr>
          <p:cNvSpPr txBox="1"/>
          <p:nvPr/>
        </p:nvSpPr>
        <p:spPr>
          <a:xfrm>
            <a:off x="6546988" y="4759501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EB6A27-AF53-75C2-40AE-32C934B5CD9D}"/>
              </a:ext>
            </a:extLst>
          </p:cNvPr>
          <p:cNvSpPr txBox="1"/>
          <p:nvPr/>
        </p:nvSpPr>
        <p:spPr>
          <a:xfrm>
            <a:off x="8454597" y="4759501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Sweet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spot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843152F-37B7-EBA3-59BA-525903F1FE17}"/>
                  </a:ext>
                </a:extLst>
              </p:cNvPr>
              <p:cNvSpPr txBox="1"/>
              <p:nvPr/>
            </p:nvSpPr>
            <p:spPr>
              <a:xfrm>
                <a:off x="10118383" y="4913119"/>
                <a:ext cx="1712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𝑖𝑓𝑡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≃</m:t>
                      </m:r>
                      <m:r>
                        <m:rPr>
                          <m:sty m:val="p"/>
                        </m:rPr>
                        <a:rPr kumimoji="0" lang="fr-F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843152F-37B7-EBA3-59BA-525903F1F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383" y="4913119"/>
                <a:ext cx="171287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96BF19D2-6035-51DB-33AF-7CA261F0FE7B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8E6163-BA1A-DD61-C30F-1F95D01E83DB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70534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99E53-B577-0526-2307-54AC1C58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B41BBA8-0D72-B6B0-4E57-3492B5FA9428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Final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BAB8F9-24A2-C7E3-E13E-E2C3EADA209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E54B40E-1779-B8CA-2606-D03F9B45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D8C50F-AE49-BD29-9C39-FDBBF1E9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56</a:t>
            </a:fld>
            <a:endParaRPr lang="en-GB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3B2C41D-CA57-C08C-E285-49E377A755AD}"/>
              </a:ext>
            </a:extLst>
          </p:cNvPr>
          <p:cNvCxnSpPr>
            <a:cxnSpLocks/>
          </p:cNvCxnSpPr>
          <p:nvPr/>
        </p:nvCxnSpPr>
        <p:spPr>
          <a:xfrm>
            <a:off x="2085024" y="4353004"/>
            <a:ext cx="3392909" cy="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61E47056-DCFB-C31D-794A-2BE20FB8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" y="3501571"/>
            <a:ext cx="2166402" cy="6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78442E2-9701-EC3A-4E3B-08EF56C5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54" y="3545925"/>
            <a:ext cx="2325158" cy="5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E5EBEF2-8383-4CA1-1B69-05840BF36A90}"/>
              </a:ext>
            </a:extLst>
          </p:cNvPr>
          <p:cNvSpPr txBox="1"/>
          <p:nvPr/>
        </p:nvSpPr>
        <p:spPr>
          <a:xfrm>
            <a:off x="2364423" y="5355869"/>
            <a:ext cx="2252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1 </a:t>
            </a:r>
            <a:r>
              <a:rPr lang="fr-FR" sz="2200" dirty="0" err="1"/>
              <a:t>step</a:t>
            </a:r>
            <a:endParaRPr lang="en-GB" sz="22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F4D0A8-0EE5-32B2-4227-EA82AD58A7E2}"/>
              </a:ext>
            </a:extLst>
          </p:cNvPr>
          <p:cNvCxnSpPr/>
          <p:nvPr/>
        </p:nvCxnSpPr>
        <p:spPr>
          <a:xfrm>
            <a:off x="4986866" y="2396066"/>
            <a:ext cx="0" cy="10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D2920B6-C925-BE07-ED42-92262DD717F5}"/>
              </a:ext>
            </a:extLst>
          </p:cNvPr>
          <p:cNvSpPr txBox="1"/>
          <p:nvPr/>
        </p:nvSpPr>
        <p:spPr>
          <a:xfrm>
            <a:off x="3871938" y="1850392"/>
            <a:ext cx="222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n-th </a:t>
            </a:r>
            <a:r>
              <a:rPr lang="fr-FR" sz="2200" dirty="0" err="1">
                <a:solidFill>
                  <a:srgbClr val="FF0000"/>
                </a:solidFill>
              </a:rPr>
              <a:t>eigenvalue</a:t>
            </a:r>
            <a:r>
              <a:rPr lang="fr-FR" sz="2200" dirty="0">
                <a:solidFill>
                  <a:srgbClr val="FF0000"/>
                </a:solidFill>
              </a:rPr>
              <a:t> </a:t>
            </a:r>
            <a:endParaRPr lang="en-GB" sz="2200" dirty="0">
              <a:solidFill>
                <a:srgbClr val="FF0000"/>
              </a:solidFill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D655BD8-806E-95FC-CD7C-ACED5287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7" y="4527431"/>
            <a:ext cx="658673" cy="38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5383E1E1-9DBA-72C5-5998-349F5E28D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50" y="4585466"/>
            <a:ext cx="1656380" cy="3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0C0B4E4-70F6-9480-5239-A2C5EBFDFCC8}"/>
              </a:ext>
            </a:extLst>
          </p:cNvPr>
          <p:cNvSpPr/>
          <p:nvPr/>
        </p:nvSpPr>
        <p:spPr>
          <a:xfrm>
            <a:off x="2550160" y="4963160"/>
            <a:ext cx="1859280" cy="294643"/>
          </a:xfrm>
          <a:custGeom>
            <a:avLst/>
            <a:gdLst>
              <a:gd name="csX0" fmla="*/ 0 w 1859280"/>
              <a:gd name="csY0" fmla="*/ 0 h 294643"/>
              <a:gd name="csX1" fmla="*/ 894080 w 1859280"/>
              <a:gd name="csY1" fmla="*/ 294640 h 294643"/>
              <a:gd name="csX2" fmla="*/ 1859280 w 1859280"/>
              <a:gd name="csY2" fmla="*/ 5080 h 2946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859280" h="294643">
                <a:moveTo>
                  <a:pt x="0" y="0"/>
                </a:moveTo>
                <a:cubicBezTo>
                  <a:pt x="292100" y="146896"/>
                  <a:pt x="584200" y="293793"/>
                  <a:pt x="894080" y="294640"/>
                </a:cubicBezTo>
                <a:cubicBezTo>
                  <a:pt x="1203960" y="295487"/>
                  <a:pt x="1531620" y="150283"/>
                  <a:pt x="1859280" y="508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512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43083-A64C-09D9-86A1-738439007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869B644-6199-87C8-465A-313F021D3CB9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Final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F40CF-D0C9-F248-C8B4-6A57485E7847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613FF-78A4-84FF-8726-4787EE3F14AB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998766-EE03-FD27-2BB1-BA60D49E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075634-E805-B9AF-9B3E-CE229E5D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57</a:t>
            </a:fld>
            <a:endParaRPr lang="en-GB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CB3D034-3FD5-97E4-2AC1-5B366A7D28C8}"/>
              </a:ext>
            </a:extLst>
          </p:cNvPr>
          <p:cNvCxnSpPr>
            <a:cxnSpLocks/>
          </p:cNvCxnSpPr>
          <p:nvPr/>
        </p:nvCxnSpPr>
        <p:spPr>
          <a:xfrm>
            <a:off x="2085024" y="4353004"/>
            <a:ext cx="3392909" cy="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8D9C258A-3659-6238-6959-DEE44433E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" y="3501571"/>
            <a:ext cx="2166402" cy="6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DB077CC-74DA-E639-F6D1-D49BB9B9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54" y="3545925"/>
            <a:ext cx="2325158" cy="5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C2A8AA2-4782-152C-CB71-B730256DD044}"/>
              </a:ext>
            </a:extLst>
          </p:cNvPr>
          <p:cNvSpPr txBox="1"/>
          <p:nvPr/>
        </p:nvSpPr>
        <p:spPr>
          <a:xfrm>
            <a:off x="2364423" y="5355869"/>
            <a:ext cx="2252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1 </a:t>
            </a:r>
            <a:r>
              <a:rPr lang="fr-FR" sz="2200" dirty="0" err="1"/>
              <a:t>step</a:t>
            </a:r>
            <a:endParaRPr lang="en-GB" sz="22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29AC437-595D-57B6-716E-E4BE8112853F}"/>
              </a:ext>
            </a:extLst>
          </p:cNvPr>
          <p:cNvCxnSpPr/>
          <p:nvPr/>
        </p:nvCxnSpPr>
        <p:spPr>
          <a:xfrm>
            <a:off x="4986866" y="2396066"/>
            <a:ext cx="0" cy="10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834FDD88-FC58-4410-D12F-BD5C5F3C0438}"/>
              </a:ext>
            </a:extLst>
          </p:cNvPr>
          <p:cNvSpPr txBox="1"/>
          <p:nvPr/>
        </p:nvSpPr>
        <p:spPr>
          <a:xfrm>
            <a:off x="3871938" y="1850392"/>
            <a:ext cx="222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n-th </a:t>
            </a:r>
            <a:r>
              <a:rPr lang="fr-FR" sz="2200" dirty="0" err="1">
                <a:solidFill>
                  <a:srgbClr val="FF0000"/>
                </a:solidFill>
              </a:rPr>
              <a:t>eigenvalue</a:t>
            </a:r>
            <a:r>
              <a:rPr lang="fr-FR" sz="2200" dirty="0">
                <a:solidFill>
                  <a:srgbClr val="FF0000"/>
                </a:solidFill>
              </a:rPr>
              <a:t> </a:t>
            </a:r>
            <a:endParaRPr lang="en-GB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0A6035A-1711-690B-E2E3-9F89E05DD1C2}"/>
                  </a:ext>
                </a:extLst>
              </p:cNvPr>
              <p:cNvSpPr txBox="1"/>
              <p:nvPr/>
            </p:nvSpPr>
            <p:spPr>
              <a:xfrm>
                <a:off x="7874000" y="1584149"/>
                <a:ext cx="324273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u="sng" dirty="0" err="1"/>
                  <a:t>Varying</a:t>
                </a:r>
                <a:r>
                  <a:rPr lang="fr-FR" sz="2200" u="sng" dirty="0"/>
                  <a:t> </a:t>
                </a:r>
                <a:r>
                  <a:rPr lang="fr-FR" sz="2200" u="sng" dirty="0" err="1"/>
                  <a:t>parameters</a:t>
                </a:r>
                <a:r>
                  <a:rPr lang="fr-FR" sz="2200" u="sng" dirty="0"/>
                  <a:t> :</a:t>
                </a:r>
              </a:p>
              <a:p>
                <a:pPr algn="ctr"/>
                <a:endParaRPr lang="fr-FR" sz="2200" dirty="0"/>
              </a:p>
              <a:p>
                <a:pPr marL="342900" indent="-342900">
                  <a:buFontTx/>
                  <a:buChar char="-"/>
                </a:pPr>
                <a:r>
                  <a:rPr lang="fr-FR" sz="2200" dirty="0"/>
                  <a:t>n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</a:rPr>
                      <m:t>Δφ</m:t>
                    </m:r>
                  </m:oMath>
                </a14:m>
                <a:endParaRPr lang="fr-FR" sz="2200" dirty="0"/>
              </a:p>
              <a:p>
                <a:pPr marL="342900" indent="-342900" algn="ctr">
                  <a:buFontTx/>
                  <a:buChar char="-"/>
                </a:pPr>
                <a:endParaRPr lang="fr-FR" sz="2200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0A6035A-1711-690B-E2E3-9F89E05DD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584149"/>
                <a:ext cx="3242733" cy="1785104"/>
              </a:xfrm>
              <a:prstGeom prst="rect">
                <a:avLst/>
              </a:prstGeom>
              <a:blipFill>
                <a:blip r:embed="rId5"/>
                <a:stretch>
                  <a:fillRect l="-2632" t="-2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67A09656-BDB1-7E5D-B5EF-68B88DE8D7C3}"/>
              </a:ext>
            </a:extLst>
          </p:cNvPr>
          <p:cNvSpPr txBox="1"/>
          <p:nvPr/>
        </p:nvSpPr>
        <p:spPr>
          <a:xfrm>
            <a:off x="7874000" y="3545925"/>
            <a:ext cx="32427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u="sng" dirty="0"/>
              <a:t>Benchmark </a:t>
            </a:r>
            <a:r>
              <a:rPr lang="fr-FR" sz="2200" u="sng" dirty="0" err="1"/>
              <a:t>metrics</a:t>
            </a:r>
            <a:r>
              <a:rPr lang="fr-FR" sz="2200" u="sng" dirty="0"/>
              <a:t> :</a:t>
            </a:r>
          </a:p>
          <a:p>
            <a:pPr algn="ctr"/>
            <a:endParaRPr lang="fr-FR" sz="2200" dirty="0"/>
          </a:p>
          <a:p>
            <a:pPr marL="342900" indent="-342900">
              <a:buFontTx/>
              <a:buChar char="-"/>
            </a:pPr>
            <a:r>
              <a:rPr lang="fr-FR" sz="2200" dirty="0"/>
              <a:t>Computation time</a:t>
            </a:r>
          </a:p>
          <a:p>
            <a:pPr marL="342900" indent="-342900">
              <a:buFontTx/>
              <a:buChar char="-"/>
            </a:pPr>
            <a:r>
              <a:rPr lang="fr-FR" sz="2200" dirty="0"/>
              <a:t>Variance</a:t>
            </a:r>
          </a:p>
          <a:p>
            <a:pPr marL="342900" indent="-342900">
              <a:buFontTx/>
              <a:buChar char="-"/>
            </a:pPr>
            <a:r>
              <a:rPr lang="fr-FR" sz="2200" dirty="0" err="1"/>
              <a:t>Overlap</a:t>
            </a:r>
            <a:endParaRPr lang="fr-FR" sz="2200" dirty="0"/>
          </a:p>
          <a:p>
            <a:pPr marL="342900" indent="-342900" algn="ctr">
              <a:buFontTx/>
              <a:buChar char="-"/>
            </a:pPr>
            <a:endParaRPr lang="fr-FR" sz="2200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6E1BE106-8EF1-ACFA-16E7-3BE0EE0C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7" y="4527431"/>
            <a:ext cx="658673" cy="38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800643A7-4882-FCF5-403E-EA72F890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50" y="4585466"/>
            <a:ext cx="1656380" cy="3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1DBE674-E34C-160D-F8D8-C3B194248520}"/>
              </a:ext>
            </a:extLst>
          </p:cNvPr>
          <p:cNvSpPr/>
          <p:nvPr/>
        </p:nvSpPr>
        <p:spPr>
          <a:xfrm>
            <a:off x="2550160" y="4963160"/>
            <a:ext cx="1859280" cy="294643"/>
          </a:xfrm>
          <a:custGeom>
            <a:avLst/>
            <a:gdLst>
              <a:gd name="csX0" fmla="*/ 0 w 1859280"/>
              <a:gd name="csY0" fmla="*/ 0 h 294643"/>
              <a:gd name="csX1" fmla="*/ 894080 w 1859280"/>
              <a:gd name="csY1" fmla="*/ 294640 h 294643"/>
              <a:gd name="csX2" fmla="*/ 1859280 w 1859280"/>
              <a:gd name="csY2" fmla="*/ 5080 h 2946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859280" h="294643">
                <a:moveTo>
                  <a:pt x="0" y="0"/>
                </a:moveTo>
                <a:cubicBezTo>
                  <a:pt x="292100" y="146896"/>
                  <a:pt x="584200" y="293793"/>
                  <a:pt x="894080" y="294640"/>
                </a:cubicBezTo>
                <a:cubicBezTo>
                  <a:pt x="1203960" y="295487"/>
                  <a:pt x="1531620" y="150283"/>
                  <a:pt x="1859280" y="508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472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329CD-0C31-0125-6648-8372C100A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E0CF73D-26F6-12FE-57F9-198A15624A00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versus Lanczos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10372-0036-AFA8-D774-9B1A0CE10A0B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2B0CD6-AD3D-3F95-5B9E-77F60C30FB02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3FE52C-3A0C-BFA0-BF49-BB10D4DE7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B65D97-46B2-8F21-0B75-AE3ABBF9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58</a:t>
            </a:fld>
            <a:endParaRPr lang="en-GB"/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DE7CC212-D582-487F-7914-E2B2FCC5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02" y="1584626"/>
            <a:ext cx="5453399" cy="4771724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D9EA3174-FDA4-EC3B-8CA0-E29EB80F8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1599" y="1584626"/>
            <a:ext cx="5453399" cy="47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94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396D0-A9C7-C511-08DC-DCB95676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9F2641B-F04D-A4F6-9E6C-059AC40E8E7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/>
                </a:solidFill>
                <a:latin typeface="Avenir Next LT Pro" panose="020B0504020202020204" pitchFamily="34" charset="0"/>
              </a:rPr>
              <a:t>Conclusion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C538D2-2EDD-5728-BF71-441E0048D7A6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3ACF-8920-2F76-BC84-235FC62ECA33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D23F72-4B16-196A-522E-A4CB59E8B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CDF1E-9333-1572-CA4E-91E1DD15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59</a:t>
            </a:fld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C2B6F5-7417-39F5-379C-A2F567BA49AC}"/>
              </a:ext>
            </a:extLst>
          </p:cNvPr>
          <p:cNvSpPr txBox="1"/>
          <p:nvPr/>
        </p:nvSpPr>
        <p:spPr>
          <a:xfrm>
            <a:off x="941832" y="1563624"/>
            <a:ext cx="96469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200" dirty="0" err="1"/>
              <a:t>Usefull</a:t>
            </a:r>
            <a:r>
              <a:rPr lang="fr-FR" sz="2200" dirty="0"/>
              <a:t> in </a:t>
            </a:r>
            <a:r>
              <a:rPr lang="fr-FR" sz="2200" dirty="0" err="1"/>
              <a:t>very</a:t>
            </a:r>
            <a:r>
              <a:rPr lang="fr-FR" sz="2200" dirty="0"/>
              <a:t> </a:t>
            </a:r>
            <a:r>
              <a:rPr lang="fr-FR" sz="2200" dirty="0" err="1"/>
              <a:t>specific</a:t>
            </a:r>
            <a:r>
              <a:rPr lang="fr-FR" sz="2200" dirty="0"/>
              <a:t> case</a:t>
            </a:r>
          </a:p>
          <a:p>
            <a:endParaRPr lang="fr-FR" sz="2200" dirty="0"/>
          </a:p>
          <a:p>
            <a:pPr marL="342900" indent="-342900">
              <a:buFontTx/>
              <a:buChar char="-"/>
            </a:pPr>
            <a:endParaRPr lang="fr-FR" sz="2200" dirty="0"/>
          </a:p>
          <a:p>
            <a:pPr marL="342900" indent="-342900">
              <a:buFontTx/>
              <a:buChar char="-"/>
            </a:pPr>
            <a:r>
              <a:rPr lang="en-GB" sz="2200" dirty="0"/>
              <a:t>Could be optimized (</a:t>
            </a:r>
            <a:r>
              <a:rPr lang="en-GB" sz="2200" dirty="0" err="1"/>
              <a:t>Minres</a:t>
            </a:r>
            <a:r>
              <a:rPr lang="en-GB" sz="2200" dirty="0"/>
              <a:t> for complex Hamiltonian)</a:t>
            </a:r>
          </a:p>
          <a:p>
            <a:endParaRPr lang="en-GB" sz="2200" dirty="0"/>
          </a:p>
          <a:p>
            <a:pPr marL="342900" indent="-342900">
              <a:buFontTx/>
              <a:buChar char="-"/>
            </a:pPr>
            <a:endParaRPr lang="en-GB" sz="2200" dirty="0"/>
          </a:p>
          <a:p>
            <a:pPr marL="342900" indent="-342900">
              <a:buFontTx/>
              <a:buChar char="-"/>
            </a:pPr>
            <a:r>
              <a:rPr lang="en-GB" sz="2200" dirty="0"/>
              <a:t>Cannot beat Lanczos when we want several eigenvalues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41314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AE0B-A3EB-7D1B-46E3-45BD9971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FEF6-B8AE-DA8F-ACA8-34653066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3C773-3AD8-42F6-94AB-9227CBF3F96E}" type="datetime1">
              <a:rPr lang="en-GB" smtClean="0"/>
              <a:t>20/02/2026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93590-A61C-AD33-7572-0D82B7E6B8DB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A1209B-1386-10F0-BC98-2C9625226EC7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Quantizing the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BE5EAC04-30F8-1E4E-FAAB-55CB9D4A4A94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6</a:t>
            </a:fld>
            <a:endParaRPr lang="fr-FR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4A18F6AF-9EB5-235F-954E-367BA9C23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82" y="1016722"/>
            <a:ext cx="3458514" cy="3960253"/>
          </a:xfrm>
          <a:prstGeom prst="rect">
            <a:avLst/>
          </a:prstGeom>
        </p:spPr>
      </p:pic>
      <p:pic>
        <p:nvPicPr>
          <p:cNvPr id="20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509C472-57BF-7123-3932-9C779463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19" t="-3540" r="69592" b="-6195"/>
          <a:stretch>
            <a:fillRect/>
          </a:stretch>
        </p:blipFill>
        <p:spPr>
          <a:xfrm>
            <a:off x="514877" y="2586525"/>
            <a:ext cx="597647" cy="592108"/>
          </a:xfrm>
          <a:prstGeom prst="rect">
            <a:avLst/>
          </a:prstGeom>
        </p:spPr>
      </p:pic>
      <p:pic>
        <p:nvPicPr>
          <p:cNvPr id="22" name="Image 2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54A812F-EE3B-123E-9BBD-E60D638D2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95" r="57300" b="50344"/>
          <a:stretch>
            <a:fillRect/>
          </a:stretch>
        </p:blipFill>
        <p:spPr>
          <a:xfrm>
            <a:off x="3289294" y="2685982"/>
            <a:ext cx="803570" cy="4474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33C5375-E7F9-CA72-388B-89D299A062F8}"/>
              </a:ext>
            </a:extLst>
          </p:cNvPr>
          <p:cNvSpPr txBox="1"/>
          <p:nvPr/>
        </p:nvSpPr>
        <p:spPr>
          <a:xfrm>
            <a:off x="859029" y="4479882"/>
            <a:ext cx="312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Hamiltonian</a:t>
            </a:r>
            <a:r>
              <a:rPr lang="fr-FR" sz="2200" u="sng"/>
              <a:t> :</a:t>
            </a:r>
            <a:r>
              <a:rPr lang="fr-FR" sz="2200"/>
              <a:t> 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95E6164-8FAA-EED4-ACD0-D25FE749EA2E}"/>
              </a:ext>
            </a:extLst>
          </p:cNvPr>
          <p:cNvCxnSpPr/>
          <p:nvPr/>
        </p:nvCxnSpPr>
        <p:spPr>
          <a:xfrm>
            <a:off x="4582813" y="1251471"/>
            <a:ext cx="49306" cy="495451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A95E730-161A-4E8B-0116-02C70FC87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1" y="5178200"/>
            <a:ext cx="2635624" cy="1101929"/>
          </a:xfrm>
          <a:prstGeom prst="rect">
            <a:avLst/>
          </a:prstGeom>
        </p:spPr>
      </p:pic>
      <p:sp>
        <p:nvSpPr>
          <p:cNvPr id="12" name="ZoneTexte 18">
            <a:extLst>
              <a:ext uri="{FF2B5EF4-FFF2-40B4-BE49-F238E27FC236}">
                <a16:creationId xmlns:a16="http://schemas.microsoft.com/office/drawing/2014/main" id="{EA5D4852-BDB0-4C2D-22D6-F969C88450A4}"/>
              </a:ext>
            </a:extLst>
          </p:cNvPr>
          <p:cNvSpPr txBox="1"/>
          <p:nvPr/>
        </p:nvSpPr>
        <p:spPr>
          <a:xfrm>
            <a:off x="4919781" y="124011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dirty="0" err="1"/>
              <a:t>Correspondence</a:t>
            </a:r>
            <a:r>
              <a:rPr lang="fr-FR" sz="2200" dirty="0"/>
              <a:t> </a:t>
            </a:r>
            <a:r>
              <a:rPr lang="fr-FR" sz="2200" dirty="0" err="1"/>
              <a:t>principle</a:t>
            </a:r>
            <a:r>
              <a:rPr lang="fr-FR" sz="2200" dirty="0"/>
              <a:t> :</a:t>
            </a:r>
            <a:endParaRPr lang="en-US" sz="22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9E3152D-EC12-87F3-EC24-B8E22822F777}"/>
              </a:ext>
            </a:extLst>
          </p:cNvPr>
          <p:cNvSpPr/>
          <p:nvPr/>
        </p:nvSpPr>
        <p:spPr>
          <a:xfrm rot="16200000">
            <a:off x="5277470" y="1854987"/>
            <a:ext cx="322080" cy="64416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8">
            <a:extLst>
              <a:ext uri="{FF2B5EF4-FFF2-40B4-BE49-F238E27FC236}">
                <a16:creationId xmlns:a16="http://schemas.microsoft.com/office/drawing/2014/main" id="{395D7527-73ED-FE69-013A-C8A8EA19D7A5}"/>
              </a:ext>
            </a:extLst>
          </p:cNvPr>
          <p:cNvSpPr txBox="1"/>
          <p:nvPr/>
        </p:nvSpPr>
        <p:spPr>
          <a:xfrm>
            <a:off x="10006959" y="128324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Operator</a:t>
            </a:r>
          </a:p>
        </p:txBody>
      </p:sp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C36908CA-4043-6CD1-7C42-ACD1CBBD5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9018" y="1243083"/>
            <a:ext cx="1005202" cy="42160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0924F257-255B-EB90-45CF-61B4F7E289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396" b="72132"/>
          <a:stretch>
            <a:fillRect/>
          </a:stretch>
        </p:blipFill>
        <p:spPr>
          <a:xfrm>
            <a:off x="5986176" y="1836446"/>
            <a:ext cx="3510332" cy="858656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4393F3B-08E8-97DD-76D3-AEB067E38E81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22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90BD-9DD2-5747-FC00-39D8DF2E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 Common Part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9CA79-9751-A88D-A564-EDE8CF95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6335-C49C-4739-B952-7B132B0BA10B}" type="datetime1">
              <a:rPr lang="en-GB" smtClean="0"/>
              <a:t>20/02/2026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59219-B8B5-BD6F-C0FE-7A6BA0BC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3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7E38-7971-11AA-D1FF-4A295E91D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0D9909A-37E5-6FA6-67DA-6F779D6B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58E6-5D2A-441D-BEA4-302FCC32263C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050434-E9FD-39E4-9CA6-6EF958FD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2993C8-5DEB-DAB2-EEC6-2DAC14C3C05F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C9C317-58B2-6BAB-C1B1-6FD1EF2297BD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err="1"/>
              <a:t>Transmon</a:t>
            </a:r>
          </a:p>
        </p:txBody>
      </p:sp>
      <p:grpSp>
        <p:nvGrpSpPr>
          <p:cNvPr id="33" name="Groupe 27">
            <a:extLst>
              <a:ext uri="{FF2B5EF4-FFF2-40B4-BE49-F238E27FC236}">
                <a16:creationId xmlns:a16="http://schemas.microsoft.com/office/drawing/2014/main" id="{29C41F85-3279-ADFF-7FE9-DC22D9D193E9}"/>
              </a:ext>
            </a:extLst>
          </p:cNvPr>
          <p:cNvGrpSpPr/>
          <p:nvPr/>
        </p:nvGrpSpPr>
        <p:grpSpPr>
          <a:xfrm>
            <a:off x="854015" y="1208345"/>
            <a:ext cx="2939781" cy="3363569"/>
            <a:chOff x="453137" y="2794000"/>
            <a:chExt cx="2416102" cy="2667000"/>
          </a:xfrm>
        </p:grpSpPr>
        <p:grpSp>
          <p:nvGrpSpPr>
            <p:cNvPr id="6" name="Groupe 24">
              <a:extLst>
                <a:ext uri="{FF2B5EF4-FFF2-40B4-BE49-F238E27FC236}">
                  <a16:creationId xmlns:a16="http://schemas.microsoft.com/office/drawing/2014/main" id="{5350D38B-4DDB-EB64-47A8-B66788AC4D03}"/>
                </a:ext>
              </a:extLst>
            </p:cNvPr>
            <p:cNvGrpSpPr/>
            <p:nvPr/>
          </p:nvGrpSpPr>
          <p:grpSpPr>
            <a:xfrm>
              <a:off x="515327" y="2794000"/>
              <a:ext cx="2329961" cy="2667000"/>
              <a:chOff x="515327" y="2794000"/>
              <a:chExt cx="2329961" cy="2667000"/>
            </a:xfrm>
          </p:grpSpPr>
          <p:pic>
            <p:nvPicPr>
              <p:cNvPr id="26" name="Graphic 14">
                <a:extLst>
                  <a:ext uri="{FF2B5EF4-FFF2-40B4-BE49-F238E27FC236}">
                    <a16:creationId xmlns:a16="http://schemas.microsoft.com/office/drawing/2014/main" id="{F3260DBE-BBDD-A291-3B69-98D175227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15327" y="2794000"/>
                <a:ext cx="2329961" cy="26670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7A65A4-A463-DCD5-DFA8-C603699C576F}"/>
                  </a:ext>
                </a:extLst>
              </p:cNvPr>
              <p:cNvSpPr/>
              <p:nvPr/>
            </p:nvSpPr>
            <p:spPr>
              <a:xfrm>
                <a:off x="1989320" y="3860987"/>
                <a:ext cx="381775" cy="3553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8" name="Image 2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19257AA-910D-8C03-09B6-9CC8643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219" t="-3540" r="69592" b="-6195"/>
            <a:stretch>
              <a:fillRect/>
            </a:stretch>
          </p:blipFill>
          <p:spPr>
            <a:xfrm>
              <a:off x="453137" y="3849045"/>
              <a:ext cx="383877" cy="365866"/>
            </a:xfrm>
            <a:prstGeom prst="rect">
              <a:avLst/>
            </a:prstGeom>
          </p:spPr>
        </p:pic>
        <p:pic>
          <p:nvPicPr>
            <p:cNvPr id="24" name="Image 2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4A4F4C47-323E-68A0-6045-5EC1E9639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128" t="-3933" r="20999" b="-885"/>
            <a:stretch>
              <a:fillRect/>
            </a:stretch>
          </p:blipFill>
          <p:spPr>
            <a:xfrm>
              <a:off x="2422647" y="3873625"/>
              <a:ext cx="446592" cy="35416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281A560-CCDB-38C9-A55F-1E200EAB7D88}"/>
              </a:ext>
            </a:extLst>
          </p:cNvPr>
          <p:cNvSpPr txBox="1"/>
          <p:nvPr/>
        </p:nvSpPr>
        <p:spPr>
          <a:xfrm>
            <a:off x="396945" y="4185156"/>
            <a:ext cx="3851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Josephson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shunted</a:t>
            </a:r>
            <a:r>
              <a:rPr lang="fr-FR"/>
              <a:t> </a:t>
            </a:r>
            <a:r>
              <a:rPr lang="fr-FR" err="1"/>
              <a:t>capacitor</a:t>
            </a:r>
            <a:r>
              <a:rPr lang="fr-FR"/>
              <a:t> </a:t>
            </a:r>
          </a:p>
        </p:txBody>
      </p:sp>
      <p:pic>
        <p:nvPicPr>
          <p:cNvPr id="44" name="Image 4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42A33D10-B700-4668-4C55-4E8A10C75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80" y="1066800"/>
            <a:ext cx="6303286" cy="5181600"/>
          </a:xfrm>
          <a:prstGeom prst="rect">
            <a:avLst/>
          </a:prstGeom>
        </p:spPr>
      </p:pic>
      <p:pic>
        <p:nvPicPr>
          <p:cNvPr id="46" name="Image 45" descr="Une image contenant Police, Graphique, rouge, texte&#10;&#10;Le contenu généré par l’IA peut être incorrect.">
            <a:extLst>
              <a:ext uri="{FF2B5EF4-FFF2-40B4-BE49-F238E27FC236}">
                <a16:creationId xmlns:a16="http://schemas.microsoft.com/office/drawing/2014/main" id="{33CE649F-495E-43E9-B635-889C83C52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50" y="3680573"/>
            <a:ext cx="2028266" cy="420220"/>
          </a:xfrm>
          <a:prstGeom prst="rect">
            <a:avLst/>
          </a:prstGeom>
        </p:spPr>
      </p:pic>
      <p:pic>
        <p:nvPicPr>
          <p:cNvPr id="47" name="Image 46" descr="Une image contenant Police, Graphique, rouge, texte&#10;&#10;Le contenu généré par l’IA peut être incorrect.">
            <a:extLst>
              <a:ext uri="{FF2B5EF4-FFF2-40B4-BE49-F238E27FC236}">
                <a16:creationId xmlns:a16="http://schemas.microsoft.com/office/drawing/2014/main" id="{C777F250-4030-BFDC-8393-D2AB092E06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734" t="-17807" r="-23009" b="-237"/>
          <a:stretch>
            <a:fillRect/>
          </a:stretch>
        </p:blipFill>
        <p:spPr>
          <a:xfrm>
            <a:off x="8475009" y="4435702"/>
            <a:ext cx="1283371" cy="496045"/>
          </a:xfrm>
          <a:prstGeom prst="rect">
            <a:avLst/>
          </a:prstGeom>
        </p:spPr>
      </p:pic>
      <p:cxnSp>
        <p:nvCxnSpPr>
          <p:cNvPr id="48" name="Straight Arrow Connector 8">
            <a:extLst>
              <a:ext uri="{FF2B5EF4-FFF2-40B4-BE49-F238E27FC236}">
                <a16:creationId xmlns:a16="http://schemas.microsoft.com/office/drawing/2014/main" id="{785FECA0-58D7-ED5F-A25B-0CB5F890A16C}"/>
              </a:ext>
            </a:extLst>
          </p:cNvPr>
          <p:cNvCxnSpPr>
            <a:cxnSpLocks/>
          </p:cNvCxnSpPr>
          <p:nvPr/>
        </p:nvCxnSpPr>
        <p:spPr>
          <a:xfrm flipH="1">
            <a:off x="7596730" y="3607995"/>
            <a:ext cx="5368" cy="565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8">
            <a:extLst>
              <a:ext uri="{FF2B5EF4-FFF2-40B4-BE49-F238E27FC236}">
                <a16:creationId xmlns:a16="http://schemas.microsoft.com/office/drawing/2014/main" id="{F6804F2E-014F-9A7F-558F-AC64740C5428}"/>
              </a:ext>
            </a:extLst>
          </p:cNvPr>
          <p:cNvCxnSpPr>
            <a:cxnSpLocks/>
          </p:cNvCxnSpPr>
          <p:nvPr/>
        </p:nvCxnSpPr>
        <p:spPr>
          <a:xfrm flipH="1">
            <a:off x="8071956" y="4369995"/>
            <a:ext cx="5368" cy="69699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hat H = 4E_{CJ}(\hat n-n_g)^2 - E_J\cos(\hat\varphi)">
            <a:extLst>
              <a:ext uri="{FF2B5EF4-FFF2-40B4-BE49-F238E27FC236}">
                <a16:creationId xmlns:a16="http://schemas.microsoft.com/office/drawing/2014/main" id="{8718C420-6B73-D716-2E39-3F2364F179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12" t="5217" r="615" b="9789"/>
          <a:stretch>
            <a:fillRect/>
          </a:stretch>
        </p:blipFill>
        <p:spPr>
          <a:xfrm>
            <a:off x="177414" y="4684525"/>
            <a:ext cx="4716700" cy="5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8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52C8-B6E5-FC75-D1E7-30D0139DB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8CF0034-A778-3855-C2BD-8175A0B2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40B6-D2C0-49ED-9C68-D51894A04B72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E50BB2-F925-9BE2-3072-BA07F776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62E82-6DF6-CEE6-A1EA-E6C4BFB8630C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F740A5-FCA9-C903-1E4C-97918E5A2436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err="1"/>
              <a:t>Transmon</a:t>
            </a:r>
            <a:r>
              <a:rPr lang="en-US" sz="3000"/>
              <a:t> : wavefunctions</a:t>
            </a:r>
          </a:p>
        </p:txBody>
      </p:sp>
      <p:pic>
        <p:nvPicPr>
          <p:cNvPr id="18" name="Graphic 2">
            <a:extLst>
              <a:ext uri="{FF2B5EF4-FFF2-40B4-BE49-F238E27FC236}">
                <a16:creationId xmlns:a16="http://schemas.microsoft.com/office/drawing/2014/main" id="{87460B17-6308-4F1D-0657-FF967C80A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851" y="985781"/>
            <a:ext cx="6436920" cy="489337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5152C30-DC2F-09A3-85A0-EC7A24CF6F66}"/>
              </a:ext>
            </a:extLst>
          </p:cNvPr>
          <p:cNvSpPr txBox="1"/>
          <p:nvPr/>
        </p:nvSpPr>
        <p:spPr>
          <a:xfrm>
            <a:off x="1113489" y="2370418"/>
            <a:ext cx="2603025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Simulated</a:t>
            </a:r>
            <a:r>
              <a:rPr lang="fr-FR" sz="2200" u="sng"/>
              <a:t> </a:t>
            </a:r>
            <a:r>
              <a:rPr lang="fr-FR" sz="2200" u="sng" err="1"/>
              <a:t>with</a:t>
            </a:r>
            <a:r>
              <a:rPr lang="fr-FR" sz="2200" u="sng"/>
              <a:t> </a:t>
            </a:r>
            <a:r>
              <a:rPr lang="fr-FR" sz="2200" u="sng" err="1"/>
              <a:t>different</a:t>
            </a:r>
            <a:r>
              <a:rPr lang="fr-FR" sz="2200" u="sng"/>
              <a:t> packages</a:t>
            </a:r>
          </a:p>
          <a:p>
            <a:pPr algn="ctr"/>
            <a:endParaRPr lang="fr-FR" sz="2200"/>
          </a:p>
          <a:p>
            <a:pPr marL="342900" indent="-342900" algn="ctr">
              <a:buFont typeface="Calibri"/>
              <a:buChar char="-"/>
            </a:pPr>
            <a:r>
              <a:rPr lang="fr-FR" sz="2200" err="1"/>
              <a:t>Scqbits</a:t>
            </a:r>
          </a:p>
          <a:p>
            <a:pPr marL="342900" indent="-342900" algn="ctr">
              <a:buFont typeface="Calibri"/>
              <a:buChar char="-"/>
            </a:pPr>
            <a:r>
              <a:rPr lang="fr-FR" sz="2200" err="1"/>
              <a:t>Qutip</a:t>
            </a:r>
            <a:endParaRPr lang="fr-FR" sz="2200"/>
          </a:p>
          <a:p>
            <a:pPr marL="342900" indent="-342900" algn="ctr">
              <a:buFont typeface="Calibri"/>
              <a:buChar char="-"/>
            </a:pPr>
            <a:r>
              <a:rPr lang="fr-FR" sz="2200" err="1"/>
              <a:t>Numpy</a:t>
            </a:r>
          </a:p>
        </p:txBody>
      </p:sp>
      <p:pic>
        <p:nvPicPr>
          <p:cNvPr id="6" name="Picture 5" descr=" \hat H = 4E_{CJ}(\hat n-n_g)^2 - E_J\cos(\hat\varphi)">
            <a:extLst>
              <a:ext uri="{FF2B5EF4-FFF2-40B4-BE49-F238E27FC236}">
                <a16:creationId xmlns:a16="http://schemas.microsoft.com/office/drawing/2014/main" id="{963D345C-6438-E8B3-9729-354A65C6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" t="5217" r="615" b="9789"/>
          <a:stretch>
            <a:fillRect/>
          </a:stretch>
        </p:blipFill>
        <p:spPr>
          <a:xfrm>
            <a:off x="5781489" y="5890222"/>
            <a:ext cx="5044649" cy="5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27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7AF0-DC83-232C-18AC-D4892334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Fluxonium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61852-49E7-A3AC-995C-A54B7BAE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5238-EA49-424B-945E-BEC3300B4416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C907B-3BDF-B277-55D8-584F696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63</a:t>
            </a:fld>
            <a:endParaRPr lang="en-US"/>
          </a:p>
        </p:txBody>
      </p:sp>
      <p:grpSp>
        <p:nvGrpSpPr>
          <p:cNvPr id="26" name="Groupe 32">
            <a:extLst>
              <a:ext uri="{FF2B5EF4-FFF2-40B4-BE49-F238E27FC236}">
                <a16:creationId xmlns:a16="http://schemas.microsoft.com/office/drawing/2014/main" id="{E4207DB1-94A7-F7BB-ADD0-932E228D4BB4}"/>
              </a:ext>
            </a:extLst>
          </p:cNvPr>
          <p:cNvGrpSpPr/>
          <p:nvPr/>
        </p:nvGrpSpPr>
        <p:grpSpPr>
          <a:xfrm>
            <a:off x="679321" y="2194740"/>
            <a:ext cx="3472147" cy="3854657"/>
            <a:chOff x="6401873" y="2842847"/>
            <a:chExt cx="2363784" cy="26572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94E115-61DF-A092-1371-29A1FB99A77C}"/>
                </a:ext>
              </a:extLst>
            </p:cNvPr>
            <p:cNvGrpSpPr/>
            <p:nvPr/>
          </p:nvGrpSpPr>
          <p:grpSpPr>
            <a:xfrm>
              <a:off x="6474557" y="2842847"/>
              <a:ext cx="2212730" cy="2657229"/>
              <a:chOff x="6474557" y="2842847"/>
              <a:chExt cx="2212730" cy="2657229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DF7977F-D03E-8E8D-501A-AEAAA0525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74557" y="2842847"/>
                <a:ext cx="2212730" cy="2657229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0A9F569-C22C-9196-D68F-0F5A162CD813}"/>
                  </a:ext>
                </a:extLst>
              </p:cNvPr>
              <p:cNvSpPr/>
              <p:nvPr/>
            </p:nvSpPr>
            <p:spPr>
              <a:xfrm>
                <a:off x="7887329" y="3913304"/>
                <a:ext cx="344419" cy="3495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Image 2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1F9D6EB1-55C6-C7C9-B231-8B9C18E0A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795" r="57300" b="50344"/>
            <a:stretch>
              <a:fillRect/>
            </a:stretch>
          </p:blipFill>
          <p:spPr>
            <a:xfrm>
              <a:off x="6401873" y="3976118"/>
              <a:ext cx="547058" cy="308446"/>
            </a:xfrm>
            <a:prstGeom prst="rect">
              <a:avLst/>
            </a:prstGeom>
          </p:spPr>
        </p:pic>
        <p:pic>
          <p:nvPicPr>
            <p:cNvPr id="23" name="Image 31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24343DB4-8743-6274-467D-1435F0ACD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8128" t="-3933" r="20999" b="-885"/>
            <a:stretch>
              <a:fillRect/>
            </a:stretch>
          </p:blipFill>
          <p:spPr>
            <a:xfrm>
              <a:off x="8319065" y="3942569"/>
              <a:ext cx="446592" cy="354167"/>
            </a:xfrm>
            <a:prstGeom prst="rect">
              <a:avLst/>
            </a:prstGeom>
          </p:spPr>
        </p:pic>
      </p:grpSp>
      <p:pic>
        <p:nvPicPr>
          <p:cNvPr id="28" name="Image 17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3A621CEC-0204-8908-1CA6-BC5474FD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137" y="5701200"/>
            <a:ext cx="6605159" cy="6952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6DBD9C-4437-B8B9-ED5F-A67BDE1743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81" r="851" b="447"/>
          <a:stretch>
            <a:fillRect/>
          </a:stretch>
        </p:blipFill>
        <p:spPr>
          <a:xfrm>
            <a:off x="4998554" y="859332"/>
            <a:ext cx="6088223" cy="47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94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6642-5A35-9E65-AA13-256D2C1A1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737CD63-B878-C461-A339-9696127C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420547"/>
            <a:ext cx="10668001" cy="13007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A741F-700C-7125-9AE0-9A51A8DF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BF336-A280-4E46-A3D6-FD756313D048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DE7ED-2FC9-CAB2-E111-F5F3585A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BD1E-96ED-0663-8D5B-2EFBFA172B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3215" y="-21638"/>
            <a:ext cx="10167937" cy="1179513"/>
          </a:xfrm>
        </p:spPr>
        <p:txBody>
          <a:bodyPr/>
          <a:lstStyle/>
          <a:p>
            <a:r>
              <a:rPr lang="en-US" sz="3000" err="1"/>
              <a:t>Transmon</a:t>
            </a:r>
            <a:r>
              <a:rPr lang="en-US" sz="3000"/>
              <a:t> Readout</a:t>
            </a:r>
          </a:p>
        </p:txBody>
      </p:sp>
      <p:pic>
        <p:nvPicPr>
          <p:cNvPr id="3" name="Image 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36D0AD8-DD8F-D105-31D0-27AAAEC7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411" y="600150"/>
            <a:ext cx="678772" cy="3638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A76146-B63F-644F-A635-1C6C9A50FC05}"/>
              </a:ext>
            </a:extLst>
          </p:cNvPr>
          <p:cNvSpPr/>
          <p:nvPr/>
        </p:nvSpPr>
        <p:spPr>
          <a:xfrm>
            <a:off x="324461" y="428515"/>
            <a:ext cx="232836" cy="346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A620A4-5B4B-0538-A9B3-BD9F81AF1DC6}"/>
              </a:ext>
            </a:extLst>
          </p:cNvPr>
          <p:cNvGrpSpPr/>
          <p:nvPr/>
        </p:nvGrpSpPr>
        <p:grpSpPr>
          <a:xfrm>
            <a:off x="8477554" y="1077704"/>
            <a:ext cx="2515310" cy="523243"/>
            <a:chOff x="9510123" y="1127835"/>
            <a:chExt cx="2515310" cy="523243"/>
          </a:xfrm>
        </p:grpSpPr>
        <p:pic>
          <p:nvPicPr>
            <p:cNvPr id="31" name="Image 3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3ED171C-0B34-37D0-532C-C0392A82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376" t="7233" r="31562" b="748"/>
            <a:stretch>
              <a:fillRect/>
            </a:stretch>
          </p:blipFill>
          <p:spPr>
            <a:xfrm>
              <a:off x="11176496" y="1147291"/>
              <a:ext cx="848937" cy="487973"/>
            </a:xfrm>
            <a:prstGeom prst="rect">
              <a:avLst/>
            </a:prstGeom>
          </p:spPr>
        </p:pic>
        <p:pic>
          <p:nvPicPr>
            <p:cNvPr id="29" name="Image 48" descr="Une image contenant noir, croquis, dessin, conception&#10;&#10;Le contenu généré par l’IA peut être incorrect.">
              <a:extLst>
                <a:ext uri="{FF2B5EF4-FFF2-40B4-BE49-F238E27FC236}">
                  <a16:creationId xmlns:a16="http://schemas.microsoft.com/office/drawing/2014/main" id="{6317D61C-1D11-8C4B-FA6C-31936B6B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123" y="1127835"/>
              <a:ext cx="1671287" cy="52324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1BC38E-C376-9DC5-C9D7-675AF5D4FC92}"/>
              </a:ext>
            </a:extLst>
          </p:cNvPr>
          <p:cNvGrpSpPr/>
          <p:nvPr/>
        </p:nvGrpSpPr>
        <p:grpSpPr>
          <a:xfrm>
            <a:off x="8643449" y="1081985"/>
            <a:ext cx="2349288" cy="529786"/>
            <a:chOff x="9415334" y="2876696"/>
            <a:chExt cx="2349288" cy="529786"/>
          </a:xfrm>
        </p:grpSpPr>
        <p:pic>
          <p:nvPicPr>
            <p:cNvPr id="27" name="Image 46" descr="Une image contenant noir, croquis, conception&#10;&#10;Le contenu généré par l’IA peut être incorrect.">
              <a:extLst>
                <a:ext uri="{FF2B5EF4-FFF2-40B4-BE49-F238E27FC236}">
                  <a16:creationId xmlns:a16="http://schemas.microsoft.com/office/drawing/2014/main" id="{1A56D5D6-9CA8-CCF5-C859-5202EF866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5334" y="2876696"/>
              <a:ext cx="1508615" cy="529786"/>
            </a:xfrm>
            <a:prstGeom prst="rect">
              <a:avLst/>
            </a:prstGeom>
          </p:spPr>
        </p:pic>
        <p:pic>
          <p:nvPicPr>
            <p:cNvPr id="33" name="Image 3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098A25D1-282B-C7A3-D3ED-BE4ADF6E1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4180" t="15927" r="76619" b="2041"/>
            <a:stretch>
              <a:fillRect/>
            </a:stretch>
          </p:blipFill>
          <p:spPr>
            <a:xfrm>
              <a:off x="10930847" y="2920961"/>
              <a:ext cx="833775" cy="43501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0E3B02-B941-18C7-DD7D-68B1D0C26C00}"/>
              </a:ext>
            </a:extLst>
          </p:cNvPr>
          <p:cNvSpPr txBox="1"/>
          <p:nvPr/>
        </p:nvSpPr>
        <p:spPr>
          <a:xfrm>
            <a:off x="8844732" y="59621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6EC804-3624-5ED0-ED91-924C21021C58}"/>
              </a:ext>
            </a:extLst>
          </p:cNvPr>
          <p:cNvSpPr txBox="1"/>
          <p:nvPr/>
        </p:nvSpPr>
        <p:spPr>
          <a:xfrm>
            <a:off x="8789517" y="164459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2890B-A672-663A-81E5-A678FB74CC49}"/>
              </a:ext>
            </a:extLst>
          </p:cNvPr>
          <p:cNvSpPr txBox="1"/>
          <p:nvPr/>
        </p:nvSpPr>
        <p:spPr>
          <a:xfrm>
            <a:off x="7434282" y="3231229"/>
            <a:ext cx="5052503" cy="1107996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200" b="1"/>
          </a:p>
          <a:p>
            <a:pPr algn="ctr"/>
            <a:r>
              <a:rPr lang="en-US" sz="2200" b="1"/>
              <a:t>Decrease readout time (+)</a:t>
            </a:r>
          </a:p>
          <a:p>
            <a:pPr algn="ctr"/>
            <a:r>
              <a:rPr lang="en-US" sz="2200" b="1"/>
              <a:t>Increase Hilbert space (-)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6326F8-0CC3-BF05-A551-3A8D469C69D0}"/>
              </a:ext>
            </a:extLst>
          </p:cNvPr>
          <p:cNvGrpSpPr/>
          <p:nvPr/>
        </p:nvGrpSpPr>
        <p:grpSpPr>
          <a:xfrm>
            <a:off x="1688047" y="959393"/>
            <a:ext cx="6789327" cy="4280359"/>
            <a:chOff x="1688047" y="959393"/>
            <a:chExt cx="6789327" cy="42803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97D87B-E180-1B8C-37DF-17977D0C3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6866" y="1044652"/>
              <a:ext cx="6460508" cy="41951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6AF4C-66EB-E155-D887-65289BE8E0D8}"/>
                </a:ext>
              </a:extLst>
            </p:cNvPr>
            <p:cNvSpPr/>
            <p:nvPr/>
          </p:nvSpPr>
          <p:spPr>
            <a:xfrm>
              <a:off x="1688047" y="959393"/>
              <a:ext cx="1141557" cy="692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56ED38C8-B322-696B-F5C7-19E5CCD7E8BA}"/>
              </a:ext>
            </a:extLst>
          </p:cNvPr>
          <p:cNvSpPr txBox="1"/>
          <p:nvPr/>
        </p:nvSpPr>
        <p:spPr>
          <a:xfrm>
            <a:off x="2491066" y="2451751"/>
            <a:ext cx="153234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err="1">
                <a:solidFill>
                  <a:srgbClr val="99A26C"/>
                </a:solidFill>
              </a:rPr>
              <a:t>Transmon</a:t>
            </a:r>
            <a:endParaRPr lang="fr-FR" err="1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2F9D78-D275-1618-06DB-DFA28E25269F}"/>
              </a:ext>
            </a:extLst>
          </p:cNvPr>
          <p:cNvSpPr txBox="1"/>
          <p:nvPr/>
        </p:nvSpPr>
        <p:spPr>
          <a:xfrm>
            <a:off x="5491113" y="2454897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 err="1">
                <a:solidFill>
                  <a:srgbClr val="356289"/>
                </a:solidFill>
                <a:latin typeface="Avenir Next LT Pro"/>
              </a:rPr>
              <a:t>Resonator</a:t>
            </a:r>
            <a:endParaRPr lang="fr-FR" err="1">
              <a:solidFill>
                <a:srgbClr val="356289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E1D927-6CBB-9CD5-DBA9-460F24E84FE0}"/>
              </a:ext>
            </a:extLst>
          </p:cNvPr>
          <p:cNvSpPr txBox="1"/>
          <p:nvPr/>
        </p:nvSpPr>
        <p:spPr>
          <a:xfrm>
            <a:off x="3966633" y="4813300"/>
            <a:ext cx="16129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/>
              <a:t>2 modes</a:t>
            </a:r>
            <a:r>
              <a:rPr lang="fr-FR"/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9CE474-3706-FB93-6451-B3B3D737493E}"/>
              </a:ext>
            </a:extLst>
          </p:cNvPr>
          <p:cNvSpPr txBox="1"/>
          <p:nvPr/>
        </p:nvSpPr>
        <p:spPr>
          <a:xfrm>
            <a:off x="6934200" y="2650067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baseline="0">
                <a:latin typeface="Avenir Next LT Pro"/>
              </a:rPr>
              <a:t>More photons</a:t>
            </a:r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2F2A0BCD-9812-A295-F144-A5FB3FD5BEDD}"/>
              </a:ext>
            </a:extLst>
          </p:cNvPr>
          <p:cNvSpPr/>
          <p:nvPr/>
        </p:nvSpPr>
        <p:spPr>
          <a:xfrm>
            <a:off x="9816144" y="3193025"/>
            <a:ext cx="294967" cy="356419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0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5" grpId="0" animBg="1"/>
      <p:bldP spid="12" grpId="0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4268B-DE53-19CF-4A6B-C79F5A6E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4BEB9-1DD0-CD32-70A6-965D2514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4826-058E-4790-B7E2-5BD12A3CDBEF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82F1D-0ABD-8141-D0CA-030DD7B3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B10F9-094F-F4AB-C5DA-D88CE033B9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Cross-Kerr : Measurement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211AAC-569C-74A3-13A8-3B76BB5A76EA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79906A-F705-5850-1691-DAEC296F22E4}"/>
              </a:ext>
            </a:extLst>
          </p:cNvPr>
          <p:cNvGrpSpPr/>
          <p:nvPr/>
        </p:nvGrpSpPr>
        <p:grpSpPr>
          <a:xfrm>
            <a:off x="886753" y="1287724"/>
            <a:ext cx="11307624" cy="2017142"/>
            <a:chOff x="1761406" y="1225094"/>
            <a:chExt cx="11307624" cy="2017142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15C6162F-FEFB-F2D5-B53C-0B67A160B2ED}"/>
                </a:ext>
              </a:extLst>
            </p:cNvPr>
            <p:cNvSpPr txBox="1"/>
            <p:nvPr/>
          </p:nvSpPr>
          <p:spPr>
            <a:xfrm>
              <a:off x="1761406" y="1332390"/>
              <a:ext cx="1130762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Hamiltonian in the dispersive regime, i.e.      , truncated to the first two levels (Blais </a:t>
              </a:r>
              <a:r>
                <a:rPr lang="en-US" i="1"/>
                <a:t>et al., 2004) </a:t>
              </a:r>
              <a:r>
                <a:rPr lang="en-US"/>
                <a:t>: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77218F-9B12-089C-DABA-53CF3C08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71" t="9195" r="9931" b="27184"/>
            <a:stretch>
              <a:fillRect/>
            </a:stretch>
          </p:blipFill>
          <p:spPr>
            <a:xfrm>
              <a:off x="6127777" y="1225094"/>
              <a:ext cx="1349775" cy="436123"/>
            </a:xfrm>
            <a:prstGeom prst="rect">
              <a:avLst/>
            </a:prstGeom>
          </p:spPr>
        </p:pic>
        <p:pic>
          <p:nvPicPr>
            <p:cNvPr id="7" name="Picture 6" descr="\hat H_{disp} \simeq \hbar \omega_r' \hat a^\dagger \hat a + \frac {\hbar\omega_q'} 2 \hat \sigma_z + \hbar \color{red}\chi \color{black} \hat a^\dagger \hat a \hat \sigma_z">
              <a:extLst>
                <a:ext uri="{FF2B5EF4-FFF2-40B4-BE49-F238E27FC236}">
                  <a16:creationId xmlns:a16="http://schemas.microsoft.com/office/drawing/2014/main" id="{31E3DB55-CCFE-44A6-D33D-EFFA3838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27" t="14259" r="4055" b="13672"/>
            <a:stretch>
              <a:fillRect/>
            </a:stretch>
          </p:blipFill>
          <p:spPr>
            <a:xfrm>
              <a:off x="2336832" y="1846013"/>
              <a:ext cx="7647858" cy="1393597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793A0C1-E0D0-1E87-5AA9-278CFCE82956}"/>
                </a:ext>
              </a:extLst>
            </p:cNvPr>
            <p:cNvSpPr txBox="1"/>
            <p:nvPr/>
          </p:nvSpPr>
          <p:spPr>
            <a:xfrm>
              <a:off x="7753220" y="2903682"/>
              <a:ext cx="1785639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rgbClr val="FF0000"/>
                  </a:solidFill>
                </a:rPr>
                <a:t>Dispersive shift</a:t>
              </a:r>
            </a:p>
          </p:txBody>
        </p:sp>
      </p:grpSp>
      <p:pic>
        <p:nvPicPr>
          <p:cNvPr id="38" name="Picture 37" descr="|0 \ 0\rangle, \ |1 \ 0\rangle,\ |0 \ 1\rangle,\ |1 \ 1\rangle,\ ... ">
            <a:extLst>
              <a:ext uri="{FF2B5EF4-FFF2-40B4-BE49-F238E27FC236}">
                <a16:creationId xmlns:a16="http://schemas.microsoft.com/office/drawing/2014/main" id="{51E9A6A4-EF47-48FE-B9CD-5FA2B71CB8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2" t="5967" r="6324" b="33000"/>
          <a:stretch>
            <a:fillRect/>
          </a:stretch>
        </p:blipFill>
        <p:spPr>
          <a:xfrm>
            <a:off x="4797570" y="3933706"/>
            <a:ext cx="5063775" cy="7242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361FCA-C922-1D4E-F0B8-F1F57EA898BF}"/>
              </a:ext>
            </a:extLst>
          </p:cNvPr>
          <p:cNvSpPr txBox="1"/>
          <p:nvPr/>
        </p:nvSpPr>
        <p:spPr>
          <a:xfrm>
            <a:off x="2476861" y="40632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Eigenstates :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800568-4253-62A4-8331-4A19BA4FAA01}"/>
              </a:ext>
            </a:extLst>
          </p:cNvPr>
          <p:cNvSpPr txBox="1"/>
          <p:nvPr/>
        </p:nvSpPr>
        <p:spPr>
          <a:xfrm>
            <a:off x="2476860" y="519561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Eigenvalues : </a:t>
            </a:r>
          </a:p>
        </p:txBody>
      </p:sp>
      <p:pic>
        <p:nvPicPr>
          <p:cNvPr id="42" name="Picture 41" descr="\pm\frac{\omega_q'} 2, \ \omega_r' \pm\left(\frac{\omega_q'} 2 + \color{red}{\chi}\color{black}\right), \ ...">
            <a:extLst>
              <a:ext uri="{FF2B5EF4-FFF2-40B4-BE49-F238E27FC236}">
                <a16:creationId xmlns:a16="http://schemas.microsoft.com/office/drawing/2014/main" id="{D30D08A8-E58D-E439-27A5-674C1995F3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5" t="2778" r="8527" b="9246"/>
          <a:stretch>
            <a:fillRect/>
          </a:stretch>
        </p:blipFill>
        <p:spPr>
          <a:xfrm>
            <a:off x="4801129" y="4656667"/>
            <a:ext cx="5489980" cy="1510245"/>
          </a:xfrm>
          <a:prstGeom prst="rect">
            <a:avLst/>
          </a:prstGeom>
        </p:spPr>
      </p:pic>
      <p:sp>
        <p:nvSpPr>
          <p:cNvPr id="43" name="Left Brace 42">
            <a:extLst>
              <a:ext uri="{FF2B5EF4-FFF2-40B4-BE49-F238E27FC236}">
                <a16:creationId xmlns:a16="http://schemas.microsoft.com/office/drawing/2014/main" id="{4CBCBA76-6A79-3053-6D93-AE70D813339B}"/>
              </a:ext>
            </a:extLst>
          </p:cNvPr>
          <p:cNvSpPr/>
          <p:nvPr/>
        </p:nvSpPr>
        <p:spPr>
          <a:xfrm>
            <a:off x="1891982" y="3928551"/>
            <a:ext cx="431490" cy="197766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66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1382-EFE8-900F-D301-3C26C9594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D49E-0318-5333-7B25-F63271FB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48214-A895-4065-AB7C-2505B46959C4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01A3E-1587-AFF7-EFA3-8E16E16B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FF574-0661-2E82-7B18-C63A65474A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Maximizing overlap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A7D47-34D1-4F68-DE6A-0BB8543453AB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8EFFA-CF16-9CC0-3BBC-7734F3D6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9" t="8793" r="9804" b="10317"/>
          <a:stretch>
            <a:fillRect/>
          </a:stretch>
        </p:blipFill>
        <p:spPr>
          <a:xfrm>
            <a:off x="2082843" y="4642082"/>
            <a:ext cx="1024862" cy="7761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7F7241-6A06-1A76-B885-31CDC6F2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15" t="14084" r="20108" b="16901"/>
          <a:stretch>
            <a:fillRect/>
          </a:stretch>
        </p:blipFill>
        <p:spPr>
          <a:xfrm>
            <a:off x="1883046" y="5588517"/>
            <a:ext cx="1336273" cy="744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256460-2C2F-CC68-349B-727AB90F62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36" t="10623" r="13993" b="9677"/>
          <a:stretch>
            <a:fillRect/>
          </a:stretch>
        </p:blipFill>
        <p:spPr>
          <a:xfrm>
            <a:off x="1981322" y="3652032"/>
            <a:ext cx="1136303" cy="859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684B81-6988-0BCA-4CC1-56E64FDA7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04" t="7250" r="14136" b="18221"/>
          <a:stretch>
            <a:fillRect/>
          </a:stretch>
        </p:blipFill>
        <p:spPr>
          <a:xfrm>
            <a:off x="1971085" y="2692587"/>
            <a:ext cx="1172469" cy="86150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13CBAF8-A958-B444-85F2-D78F032C2D00}"/>
              </a:ext>
            </a:extLst>
          </p:cNvPr>
          <p:cNvGrpSpPr/>
          <p:nvPr/>
        </p:nvGrpSpPr>
        <p:grpSpPr>
          <a:xfrm>
            <a:off x="3191927" y="1667209"/>
            <a:ext cx="2097531" cy="4411137"/>
            <a:chOff x="3109879" y="3356140"/>
            <a:chExt cx="1231268" cy="263190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F9D880-D988-F935-01F8-9CF09373BCC1}"/>
                </a:ext>
              </a:extLst>
            </p:cNvPr>
            <p:cNvSpPr/>
            <p:nvPr/>
          </p:nvSpPr>
          <p:spPr>
            <a:xfrm>
              <a:off x="3109879" y="5310718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7CEC985-D7E4-C997-A8E7-8B27CB71FC80}"/>
                </a:ext>
              </a:extLst>
            </p:cNvPr>
            <p:cNvSpPr/>
            <p:nvPr/>
          </p:nvSpPr>
          <p:spPr>
            <a:xfrm>
              <a:off x="3109879" y="5908484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6D9B102-C5AD-1E59-1DD2-05566B6FC3DC}"/>
                </a:ext>
              </a:extLst>
            </p:cNvPr>
            <p:cNvSpPr/>
            <p:nvPr/>
          </p:nvSpPr>
          <p:spPr>
            <a:xfrm>
              <a:off x="3109879" y="4731482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664D9A-D3D8-D114-921B-F90A58FA80F4}"/>
                </a:ext>
              </a:extLst>
            </p:cNvPr>
            <p:cNvSpPr/>
            <p:nvPr/>
          </p:nvSpPr>
          <p:spPr>
            <a:xfrm>
              <a:off x="3109879" y="4180178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027577-8A53-D768-3F77-6740F34F71CB}"/>
                </a:ext>
              </a:extLst>
            </p:cNvPr>
            <p:cNvSpPr/>
            <p:nvPr/>
          </p:nvSpPr>
          <p:spPr>
            <a:xfrm>
              <a:off x="3657180" y="3825868"/>
              <a:ext cx="141840" cy="14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CE5297-1AD3-1981-3A26-91147CE368CE}"/>
                </a:ext>
              </a:extLst>
            </p:cNvPr>
            <p:cNvSpPr/>
            <p:nvPr/>
          </p:nvSpPr>
          <p:spPr>
            <a:xfrm>
              <a:off x="3657179" y="3606662"/>
              <a:ext cx="141840" cy="14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FBB2B6-1796-C0AB-C2BA-A2C06D917A22}"/>
                </a:ext>
              </a:extLst>
            </p:cNvPr>
            <p:cNvSpPr/>
            <p:nvPr/>
          </p:nvSpPr>
          <p:spPr>
            <a:xfrm>
              <a:off x="3657179" y="3356140"/>
              <a:ext cx="141840" cy="14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3CAE6FD-FE76-8A67-5A98-1AFC7DACC1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502" t="12544" r="16866" b="18740"/>
          <a:stretch>
            <a:fillRect/>
          </a:stretch>
        </p:blipFill>
        <p:spPr>
          <a:xfrm>
            <a:off x="8086729" y="5510021"/>
            <a:ext cx="1059447" cy="7987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7DB5FA-54F0-E503-D288-DC93341FE3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481" t="25439" r="15614" b="19432"/>
          <a:stretch>
            <a:fillRect/>
          </a:stretch>
        </p:blipFill>
        <p:spPr>
          <a:xfrm>
            <a:off x="7955077" y="3569376"/>
            <a:ext cx="1123128" cy="7396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5CCAC2-8423-88E7-2816-07B6D2B15E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503" t="12290" r="21162" b="25709"/>
          <a:stretch>
            <a:fillRect/>
          </a:stretch>
        </p:blipFill>
        <p:spPr>
          <a:xfrm>
            <a:off x="7945263" y="4550334"/>
            <a:ext cx="1193961" cy="7452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A9254C-2923-2066-CBC6-6A1EBCAFE8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383" t="22841" r="3279" b="5399"/>
          <a:stretch>
            <a:fillRect/>
          </a:stretch>
        </p:blipFill>
        <p:spPr>
          <a:xfrm>
            <a:off x="7892331" y="2544879"/>
            <a:ext cx="1293146" cy="86414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26E8B8-BA94-0C56-B8D5-7444A468C407}"/>
              </a:ext>
            </a:extLst>
          </p:cNvPr>
          <p:cNvCxnSpPr/>
          <p:nvPr/>
        </p:nvCxnSpPr>
        <p:spPr>
          <a:xfrm>
            <a:off x="5957766" y="3167315"/>
            <a:ext cx="1678298" cy="8790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5D8982-B101-4CFF-E4E5-90420ABB0DE0}"/>
              </a:ext>
            </a:extLst>
          </p:cNvPr>
          <p:cNvCxnSpPr>
            <a:cxnSpLocks/>
          </p:cNvCxnSpPr>
          <p:nvPr/>
        </p:nvCxnSpPr>
        <p:spPr>
          <a:xfrm flipV="1">
            <a:off x="5931183" y="5995637"/>
            <a:ext cx="1722602" cy="1588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57EEAE-AE06-F3E6-4E1F-F49C1508B030}"/>
              </a:ext>
            </a:extLst>
          </p:cNvPr>
          <p:cNvCxnSpPr>
            <a:cxnSpLocks/>
          </p:cNvCxnSpPr>
          <p:nvPr/>
        </p:nvCxnSpPr>
        <p:spPr>
          <a:xfrm flipV="1">
            <a:off x="5948903" y="3222311"/>
            <a:ext cx="1687161" cy="79560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30A35A-2809-085F-E6D5-021C176C71D5}"/>
              </a:ext>
            </a:extLst>
          </p:cNvPr>
          <p:cNvCxnSpPr>
            <a:cxnSpLocks/>
          </p:cNvCxnSpPr>
          <p:nvPr/>
        </p:nvCxnSpPr>
        <p:spPr>
          <a:xfrm flipV="1">
            <a:off x="5922322" y="4994404"/>
            <a:ext cx="1722602" cy="1588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8372384-474C-0739-FF16-B427D521341C}"/>
              </a:ext>
            </a:extLst>
          </p:cNvPr>
          <p:cNvSpPr txBox="1"/>
          <p:nvPr/>
        </p:nvSpPr>
        <p:spPr>
          <a:xfrm>
            <a:off x="6531549" y="2125510"/>
            <a:ext cx="5369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9B70D41-3B22-E510-4CD7-A5F6081D8DB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1069" t="8280" r="23188" b="20182"/>
          <a:stretch>
            <a:fillRect/>
          </a:stretch>
        </p:blipFill>
        <p:spPr>
          <a:xfrm>
            <a:off x="397622" y="3956419"/>
            <a:ext cx="1024725" cy="994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6EFF42F-D942-83C4-DEFE-E3A8E42AA29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332" t="12894" r="22696" b="17594"/>
          <a:stretch>
            <a:fillRect/>
          </a:stretch>
        </p:blipFill>
        <p:spPr>
          <a:xfrm>
            <a:off x="9633761" y="4052809"/>
            <a:ext cx="1715457" cy="1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6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7D0A6-A66A-A861-B9AB-F7AA2CB6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9C8B-D3AF-42B9-9FC7-AC34BC96417D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4A93D-CE86-E206-7797-DA6D1085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B6810-C214-1C7F-20F5-4E9E1EFA8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063" y="146504"/>
            <a:ext cx="8154080" cy="1179513"/>
          </a:xfrm>
        </p:spPr>
        <p:txBody>
          <a:bodyPr>
            <a:normAutofit/>
          </a:bodyPr>
          <a:lstStyle/>
          <a:p>
            <a:r>
              <a:rPr lang="en-US" sz="3200"/>
              <a:t>Dispersive shift </a:t>
            </a:r>
            <a:r>
              <a:rPr lang="en-US" sz="3200">
                <a:ea typeface="+mj-lt"/>
                <a:cs typeface="+mj-lt"/>
              </a:rPr>
              <a:t>𝛘</a:t>
            </a:r>
            <a:r>
              <a:rPr lang="en-US" sz="3200"/>
              <a:t> as function of detuning </a:t>
            </a:r>
            <a:r>
              <a:rPr lang="en-US" sz="3200">
                <a:ea typeface="+mj-lt"/>
                <a:cs typeface="+mj-lt"/>
              </a:rPr>
              <a:t>𝚫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98D4D0-174D-6BE7-94F8-EE6689C3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" t="29171" r="-598" b="47409"/>
          <a:stretch>
            <a:fillRect/>
          </a:stretch>
        </p:blipFill>
        <p:spPr>
          <a:xfrm>
            <a:off x="389655" y="1230214"/>
            <a:ext cx="10959205" cy="4918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01855-7874-BAE3-A11E-F577CB52FC0B}"/>
              </a:ext>
            </a:extLst>
          </p:cNvPr>
          <p:cNvSpPr txBox="1"/>
          <p:nvPr/>
        </p:nvSpPr>
        <p:spPr>
          <a:xfrm>
            <a:off x="2187622" y="6381408"/>
            <a:ext cx="78268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/>
              <a:t>Rm : Numerical Method uses </a:t>
            </a:r>
            <a:r>
              <a:rPr lang="en-US" sz="1600" i="1" err="1"/>
              <a:t>QuTiP</a:t>
            </a:r>
            <a:r>
              <a:rPr lang="en-US" sz="1600" i="1"/>
              <a:t> package and Exact </a:t>
            </a:r>
            <a:r>
              <a:rPr lang="en-US" sz="1600" i="1" err="1"/>
              <a:t>Diagonalisation</a:t>
            </a:r>
          </a:p>
        </p:txBody>
      </p:sp>
    </p:spTree>
    <p:extLst>
      <p:ext uri="{BB962C8B-B14F-4D97-AF65-F5344CB8AC3E}">
        <p14:creationId xmlns:p14="http://schemas.microsoft.com/office/powerpoint/2010/main" val="3190093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6CB11-2607-080C-872B-9606DA39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3AE25-44A5-694B-66DB-09B519F8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FA5-4346-4071-8CAD-9054B76EBF16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0224-916D-CBBE-ED8D-3CB6944C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92BC-A99D-B9AE-5B93-051503278D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Another Method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2AD12-95CB-C92A-C511-340B05BE959A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E5965-56FB-D43C-BA33-2470D6D9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08" t="929" r="608" b="1115"/>
          <a:stretch>
            <a:fillRect/>
          </a:stretch>
        </p:blipFill>
        <p:spPr>
          <a:xfrm>
            <a:off x="2198976" y="1438028"/>
            <a:ext cx="6517455" cy="52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7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AC10C-F754-A1CA-26FE-82A6C2A6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1AF3-72FC-135E-E9DE-E1639779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Kite Qubit Hamiltonian (no </a:t>
            </a:r>
            <a:r>
              <a:rPr lang="en-US" err="1"/>
              <a:t>assymetry</a:t>
            </a:r>
            <a:r>
              <a:rPr lang="en-US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9EACF-D052-3713-5FD5-24818EB6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7F9E-3FB4-4502-A2B1-25EACCF017D0}" type="datetime1">
              <a:rPr lang="en-GB" smtClean="0"/>
              <a:t>20/02/2026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7FB61-28AA-6C00-CA8A-2EB1E39E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69</a:t>
            </a:fld>
            <a:endParaRPr lang="en-US"/>
          </a:p>
        </p:txBody>
      </p:sp>
      <p:pic>
        <p:nvPicPr>
          <p:cNvPr id="3" name="Picture 2" descr="\begin{aligned}&#10;H = &amp; \ 4E_C(n+n_{\Sigma}+n_g)^2 + 2E_{C_J}(n_{\Sigma}^2 + n_{\Delta}^2) \\&amp;+ E_L(\varphi_{\Sigma}^2 + \varphi_{\Delta}^2) \\&amp;- 2E_J\cos(\varphi - \varphi_{\Sigma})\cos(\varphi_{\Delta} + \frac {\varphi_{\mathrm{ext}}}{2}) \\&#10;&amp; +\hbar\omega(N_R + \frac 1 2) \\&#10;&amp; + E_{C_C}(n + n_{\Sigma} + n_g)n_R&#10;\end{aligned}">
            <a:extLst>
              <a:ext uri="{FF2B5EF4-FFF2-40B4-BE49-F238E27FC236}">
                <a16:creationId xmlns:a16="http://schemas.microsoft.com/office/drawing/2014/main" id="{735FE137-A8CC-17B8-408F-3DDA0F79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0" t="562" r="40" b="3932"/>
          <a:stretch>
            <a:fillRect/>
          </a:stretch>
        </p:blipFill>
        <p:spPr>
          <a:xfrm>
            <a:off x="1783522" y="2287641"/>
            <a:ext cx="8675378" cy="40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5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3BD4-C466-D791-6E2C-FF20FE27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E4123-8484-64E9-9CB1-92C08BD5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1A09-2A51-4F5E-8395-752924FAAF8E}" type="datetime1">
              <a:rPr lang="en-GB" smtClean="0"/>
              <a:t>20/02/2026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BA8A6B-D6A2-ACE2-9465-8BC36828F6CB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1926AC-27BD-C5E0-0EB2-0D0AE98243D8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Quantizing the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26B0563C-36A7-204D-9AA4-70B052CD769F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7</a:t>
            </a:fld>
            <a:endParaRPr lang="fr-FR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3486F56A-7ECD-29B8-D8EC-2709C1183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82" y="1016722"/>
            <a:ext cx="3458514" cy="3960253"/>
          </a:xfrm>
          <a:prstGeom prst="rect">
            <a:avLst/>
          </a:prstGeom>
        </p:spPr>
      </p:pic>
      <p:pic>
        <p:nvPicPr>
          <p:cNvPr id="20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0965ABA-F106-86D6-985F-7A5BC5007E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19" t="-3540" r="69592" b="-6195"/>
          <a:stretch>
            <a:fillRect/>
          </a:stretch>
        </p:blipFill>
        <p:spPr>
          <a:xfrm>
            <a:off x="514877" y="2586525"/>
            <a:ext cx="597647" cy="592108"/>
          </a:xfrm>
          <a:prstGeom prst="rect">
            <a:avLst/>
          </a:prstGeom>
        </p:spPr>
      </p:pic>
      <p:pic>
        <p:nvPicPr>
          <p:cNvPr id="22" name="Image 2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17828D3-83D9-5237-9CCB-52589E6393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95" r="57300" b="50344"/>
          <a:stretch>
            <a:fillRect/>
          </a:stretch>
        </p:blipFill>
        <p:spPr>
          <a:xfrm>
            <a:off x="3289294" y="2685982"/>
            <a:ext cx="803570" cy="4474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AAFFBA-F93D-1587-CD0D-E54C410515A1}"/>
              </a:ext>
            </a:extLst>
          </p:cNvPr>
          <p:cNvSpPr txBox="1"/>
          <p:nvPr/>
        </p:nvSpPr>
        <p:spPr>
          <a:xfrm>
            <a:off x="859029" y="4479882"/>
            <a:ext cx="312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Hamiltonian</a:t>
            </a:r>
            <a:r>
              <a:rPr lang="fr-FR" sz="2200" u="sng"/>
              <a:t> :</a:t>
            </a:r>
            <a:r>
              <a:rPr lang="fr-FR" sz="2200"/>
              <a:t> 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682409B-DA8E-637A-1A8E-B316CC5891B7}"/>
              </a:ext>
            </a:extLst>
          </p:cNvPr>
          <p:cNvCxnSpPr/>
          <p:nvPr/>
        </p:nvCxnSpPr>
        <p:spPr>
          <a:xfrm>
            <a:off x="4582813" y="1251471"/>
            <a:ext cx="49306" cy="495451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11BCF39-2A48-E396-879B-A47D96532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1" y="5178200"/>
            <a:ext cx="2635624" cy="1101929"/>
          </a:xfrm>
          <a:prstGeom prst="rect">
            <a:avLst/>
          </a:prstGeom>
        </p:spPr>
      </p:pic>
      <p:sp>
        <p:nvSpPr>
          <p:cNvPr id="12" name="ZoneTexte 18">
            <a:extLst>
              <a:ext uri="{FF2B5EF4-FFF2-40B4-BE49-F238E27FC236}">
                <a16:creationId xmlns:a16="http://schemas.microsoft.com/office/drawing/2014/main" id="{8C1415E1-35AA-EE45-FA2F-551DC172C2C9}"/>
              </a:ext>
            </a:extLst>
          </p:cNvPr>
          <p:cNvSpPr txBox="1"/>
          <p:nvPr/>
        </p:nvSpPr>
        <p:spPr>
          <a:xfrm>
            <a:off x="4919781" y="124011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dirty="0" err="1"/>
              <a:t>Correspondence</a:t>
            </a:r>
            <a:r>
              <a:rPr lang="fr-FR" sz="2200" dirty="0"/>
              <a:t> </a:t>
            </a:r>
            <a:r>
              <a:rPr lang="fr-FR" sz="2200" dirty="0" err="1"/>
              <a:t>principle</a:t>
            </a:r>
            <a:r>
              <a:rPr lang="fr-FR" sz="2200" dirty="0"/>
              <a:t> :</a:t>
            </a:r>
            <a:endParaRPr lang="en-US" sz="22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9092985-9B9E-1A91-2EF9-3A1C4310CBFD}"/>
              </a:ext>
            </a:extLst>
          </p:cNvPr>
          <p:cNvSpPr/>
          <p:nvPr/>
        </p:nvSpPr>
        <p:spPr>
          <a:xfrm rot="16200000">
            <a:off x="5277470" y="1854987"/>
            <a:ext cx="322080" cy="64416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8">
            <a:extLst>
              <a:ext uri="{FF2B5EF4-FFF2-40B4-BE49-F238E27FC236}">
                <a16:creationId xmlns:a16="http://schemas.microsoft.com/office/drawing/2014/main" id="{7AE5920B-8CAB-B1A3-64D3-B1E3B4FE6F46}"/>
              </a:ext>
            </a:extLst>
          </p:cNvPr>
          <p:cNvSpPr txBox="1"/>
          <p:nvPr/>
        </p:nvSpPr>
        <p:spPr>
          <a:xfrm>
            <a:off x="10006959" y="128324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Operator</a:t>
            </a:r>
          </a:p>
        </p:txBody>
      </p:sp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F9C846DE-30CC-B808-6AF0-4A6582B6A0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051" r="210"/>
          <a:stretch>
            <a:fillRect/>
          </a:stretch>
        </p:blipFill>
        <p:spPr>
          <a:xfrm>
            <a:off x="6907621" y="5609001"/>
            <a:ext cx="4635552" cy="353288"/>
          </a:xfrm>
          <a:prstGeom prst="rect">
            <a:avLst/>
          </a:prstGeom>
        </p:spPr>
      </p:pic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AEF7598C-11B4-7F93-D5F5-AD9D5583A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018" y="1243083"/>
            <a:ext cx="1005202" cy="42160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50701397-C021-AE1E-5EBB-2ED66F8CBD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176" y="1836446"/>
            <a:ext cx="3496500" cy="308113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1EC0E79-B847-BEE2-1746-2923B8E96CFE}"/>
              </a:ext>
            </a:extLst>
          </p:cNvPr>
          <p:cNvSpPr txBox="1"/>
          <p:nvPr/>
        </p:nvSpPr>
        <p:spPr>
          <a:xfrm>
            <a:off x="4234452" y="5561198"/>
            <a:ext cx="3505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err="1">
                <a:latin typeface="Avenir Next LT Pro"/>
              </a:rPr>
              <a:t>Infinite</a:t>
            </a:r>
            <a:r>
              <a:rPr lang="fr-FR" sz="2200">
                <a:latin typeface="Avenir Next LT Pro"/>
              </a:rPr>
              <a:t> basis </a:t>
            </a:r>
            <a:r>
              <a:rPr lang="fr-FR" sz="2200" baseline="0">
                <a:latin typeface="Avenir Next LT Pro"/>
              </a:rPr>
              <a:t>:</a:t>
            </a:r>
            <a:r>
              <a:rPr sz="2200">
                <a:latin typeface="Avenir Next LT Pro"/>
                <a:ea typeface="Avenir Next LT Pro"/>
                <a:cs typeface="Avenir Next LT Pro"/>
              </a:rPr>
              <a:t>​</a:t>
            </a:r>
            <a:endParaRPr lang="fr-FR"/>
          </a:p>
          <a:p>
            <a:pPr algn="ctr"/>
            <a:endParaRPr lang="fr-FR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B64C4C78-76DE-922F-0747-13DAE3755FEA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50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BAA12-E421-C815-02FB-0E15BD47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0709-DA0D-2B0C-DC46-78F02205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 Eliot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2E06E-5AB9-EB17-F910-E27AE7DA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6335-C49C-4739-B952-7B132B0BA10B}" type="datetime1">
              <a:rPr lang="en-GB" smtClean="0"/>
              <a:t>20/02/2026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B6A1F-41F6-E80A-6BED-81857768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11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35E15-67B8-B8E7-4273-373D5219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C86CAAB-78CA-DB14-D391-DCAF69487DA7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Find the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E922D1-507A-9583-E558-0306AA0D0937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413E5F-D716-BE8A-8690-92DC7D48C3C7}"/>
              </a:ext>
            </a:extLst>
          </p:cNvPr>
          <p:cNvSpPr txBox="1"/>
          <p:nvPr/>
        </p:nvSpPr>
        <p:spPr>
          <a:xfrm>
            <a:off x="4238324" y="123878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D103D9-ADA9-9A56-C4CD-CAD5D6AE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65" y="1401758"/>
            <a:ext cx="4939906" cy="486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DFAB10-97AE-DE55-21EF-7F8D16FC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52955"/>
            <a:ext cx="4939907" cy="35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57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9890-BA51-6F78-4E0D-E756200B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F6C40E0-C505-6FF5-B22D-868B959A4B1C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038BF-B9B0-6E65-B585-AAC03BDC6BC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572BDC0-CBFD-6703-9B2D-500D27FF7851}"/>
              </a:ext>
            </a:extLst>
          </p:cNvPr>
          <p:cNvGrpSpPr/>
          <p:nvPr/>
        </p:nvGrpSpPr>
        <p:grpSpPr>
          <a:xfrm>
            <a:off x="676467" y="1355141"/>
            <a:ext cx="10839066" cy="728492"/>
            <a:chOff x="851165" y="1355141"/>
            <a:chExt cx="10139124" cy="68144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79B55D8-A286-875B-832C-7AA66AF07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7329" y="1355141"/>
              <a:ext cx="5012960" cy="681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D2B2FE-8F91-8ADC-D221-FBA210034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1165" y="1416198"/>
              <a:ext cx="4760286" cy="55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6A94BC53-AD81-0A1B-6A45-BD0928E9ED41}"/>
              </a:ext>
            </a:extLst>
          </p:cNvPr>
          <p:cNvSpPr/>
          <p:nvPr/>
        </p:nvSpPr>
        <p:spPr>
          <a:xfrm>
            <a:off x="361838" y="1659855"/>
            <a:ext cx="119062" cy="1190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DCDE98-D657-3E21-D577-FF9E1AC6B180}"/>
              </a:ext>
            </a:extLst>
          </p:cNvPr>
          <p:cNvSpPr/>
          <p:nvPr/>
        </p:nvSpPr>
        <p:spPr>
          <a:xfrm>
            <a:off x="361838" y="2463459"/>
            <a:ext cx="119062" cy="1190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9991E89D-27BA-3968-B97F-A710D2FF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" y="2157253"/>
            <a:ext cx="5470022" cy="7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0E882D88-FE15-308A-C286-C883EEEA67C5}"/>
              </a:ext>
            </a:extLst>
          </p:cNvPr>
          <p:cNvSpPr/>
          <p:nvPr/>
        </p:nvSpPr>
        <p:spPr>
          <a:xfrm>
            <a:off x="361838" y="3451367"/>
            <a:ext cx="108327" cy="1083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92B8ECE5-9321-8766-704D-238D011A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6467" y="3210100"/>
            <a:ext cx="11092721" cy="4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8DE0F3D3-EACF-D940-A358-65F2B4D7AEEB}"/>
              </a:ext>
            </a:extLst>
          </p:cNvPr>
          <p:cNvSpPr/>
          <p:nvPr/>
        </p:nvSpPr>
        <p:spPr>
          <a:xfrm>
            <a:off x="361837" y="4428540"/>
            <a:ext cx="108327" cy="1083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EEE87657-4865-DB4D-9001-743FFFA8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" y="4233116"/>
            <a:ext cx="9059644" cy="131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A5C4F040-8034-7592-84E1-4486AD3C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" y="5799316"/>
            <a:ext cx="8917238" cy="2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6DE72E2E-212C-0A37-DFE8-80A20CDDB14B}"/>
              </a:ext>
            </a:extLst>
          </p:cNvPr>
          <p:cNvSpPr/>
          <p:nvPr/>
        </p:nvSpPr>
        <p:spPr>
          <a:xfrm>
            <a:off x="361836" y="5889708"/>
            <a:ext cx="108327" cy="1083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364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DC462C9C-FD3F-6D0A-C128-410A13031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34" y="2159906"/>
            <a:ext cx="5431368" cy="3491594"/>
          </a:xfrm>
          <a:prstGeom prst="rect">
            <a:avLst/>
          </a:prstGeom>
        </p:spPr>
      </p:pic>
      <p:pic>
        <p:nvPicPr>
          <p:cNvPr id="9" name="Image 8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366E2C5C-EB3F-FB27-2BC3-8AD01DF03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159906"/>
            <a:ext cx="5431368" cy="34915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A4CD78-C20C-4FE6-7EAE-0FBFDD46FBC0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Follow trajectory, shift benchmark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87A56-445D-B1F0-39EC-BFF3C15193C4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09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A150-5619-1EBC-57E5-DAB98418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433C0B9-08BD-098B-2C75-4AFCCE84267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 2" descr="Une image contenant ligne, capture d’écran, Tracé, texte&#10;&#10;Le contenu généré par l’IA peut être incorrect.">
            <a:extLst>
              <a:ext uri="{FF2B5EF4-FFF2-40B4-BE49-F238E27FC236}">
                <a16:creationId xmlns:a16="http://schemas.microsoft.com/office/drawing/2014/main" id="{2B92F0EB-D066-188C-B79D-EB950B10D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56" y="3137835"/>
            <a:ext cx="5285871" cy="3171523"/>
          </a:xfrm>
          <a:prstGeom prst="rect">
            <a:avLst/>
          </a:prstGeom>
        </p:spPr>
      </p:pic>
      <p:pic>
        <p:nvPicPr>
          <p:cNvPr id="6" name="Image 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D2EE50B2-6781-00EA-FE4D-6C4FA6C2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2" r="15306"/>
          <a:stretch>
            <a:fillRect/>
          </a:stretch>
        </p:blipFill>
        <p:spPr>
          <a:xfrm>
            <a:off x="152438" y="3206870"/>
            <a:ext cx="5343588" cy="3033452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E78BDF8-617F-8B08-4707-A9E7442B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2" y="417369"/>
            <a:ext cx="5436704" cy="5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01A854B-6F67-E892-6EA2-1156DFA4284D}"/>
              </a:ext>
            </a:extLst>
          </p:cNvPr>
          <p:cNvGrpSpPr/>
          <p:nvPr/>
        </p:nvGrpSpPr>
        <p:grpSpPr>
          <a:xfrm>
            <a:off x="675667" y="1416570"/>
            <a:ext cx="7148659" cy="1137090"/>
            <a:chOff x="728133" y="1403824"/>
            <a:chExt cx="7558634" cy="1202302"/>
          </a:xfrm>
        </p:grpSpPr>
        <p:pic>
          <p:nvPicPr>
            <p:cNvPr id="12296" name="Picture 8">
              <a:extLst>
                <a:ext uri="{FF2B5EF4-FFF2-40B4-BE49-F238E27FC236}">
                  <a16:creationId xmlns:a16="http://schemas.microsoft.com/office/drawing/2014/main" id="{A1773C14-80B9-80F1-3F98-6260C35B5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8134" y="1403824"/>
              <a:ext cx="6318709" cy="37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4AD6597-18A5-5337-A382-A65000748355}"/>
                </a:ext>
              </a:extLst>
            </p:cNvPr>
            <p:cNvSpPr txBox="1"/>
            <p:nvPr/>
          </p:nvSpPr>
          <p:spPr>
            <a:xfrm>
              <a:off x="3011557" y="1691497"/>
              <a:ext cx="9640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300" name="Picture 12">
              <a:extLst>
                <a:ext uri="{FF2B5EF4-FFF2-40B4-BE49-F238E27FC236}">
                  <a16:creationId xmlns:a16="http://schemas.microsoft.com/office/drawing/2014/main" id="{69151FCA-E531-0798-9DCE-AD6510FBD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33" y="2230163"/>
              <a:ext cx="7558634" cy="37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F51C04D-8ED9-5FC3-956B-9700AF4A9509}"/>
              </a:ext>
            </a:extLst>
          </p:cNvPr>
          <p:cNvSpPr/>
          <p:nvPr/>
        </p:nvSpPr>
        <p:spPr>
          <a:xfrm>
            <a:off x="8072202" y="1552626"/>
            <a:ext cx="142563" cy="854439"/>
          </a:xfrm>
          <a:custGeom>
            <a:avLst/>
            <a:gdLst>
              <a:gd name="csX0" fmla="*/ 0 w 389903"/>
              <a:gd name="csY0" fmla="*/ 0 h 854439"/>
              <a:gd name="csX1" fmla="*/ 389745 w 389903"/>
              <a:gd name="csY1" fmla="*/ 442210 h 854439"/>
              <a:gd name="csX2" fmla="*/ 37476 w 389903"/>
              <a:gd name="csY2" fmla="*/ 854439 h 8544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89903" h="854439">
                <a:moveTo>
                  <a:pt x="0" y="0"/>
                </a:moveTo>
                <a:cubicBezTo>
                  <a:pt x="191749" y="149902"/>
                  <a:pt x="383499" y="299804"/>
                  <a:pt x="389745" y="442210"/>
                </a:cubicBezTo>
                <a:cubicBezTo>
                  <a:pt x="395991" y="584617"/>
                  <a:pt x="216733" y="719528"/>
                  <a:pt x="37476" y="854439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459C9097-9F4D-0F31-DC60-CB40AB71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841" y="1594355"/>
            <a:ext cx="2638113" cy="68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457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56D92-CBAC-52CD-DA04-E3FECFACC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F36A889-83DD-3A57-6AC2-9F86A875F434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versus Lanczos different dim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EA54F4-85BF-9569-5B5C-7A7EEC997501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4C51AA-7B54-4756-6F13-2F4A6338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" y="1794050"/>
            <a:ext cx="5928678" cy="35368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C68D89-F14C-572C-6714-0DAF74E8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702" y="965513"/>
            <a:ext cx="4581982" cy="27452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0362DA-6EAD-D8B7-ABC5-9247621D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25" y="3884370"/>
            <a:ext cx="4449359" cy="2710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80CE03-956B-1B92-1F95-B172CCAB0A4F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67A6B3-8DFA-013A-7759-581455BA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20/02/2026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6F1B02-6C17-83F1-1AF6-B5E5F088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77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71D77-5BEA-96D0-9CA7-6A3DE7B3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7604-FCC0-8D4C-9AEB-7786ED40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986E-9B55-4CD0-975C-FEE69CDC0D65}" type="datetime1">
              <a:rPr lang="en-GB" smtClean="0"/>
              <a:t>20/02/2026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98E41-4A31-4F47-1BBB-286BA5E11FFA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C2D7D2-76F3-04D4-0390-9A7951970858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Quantizing the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4A730C15-728E-40EB-DAEB-65C7D06554C3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8</a:t>
            </a:fld>
            <a:endParaRPr lang="fr-FR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DC5DB66-D38F-22FD-1F40-DAA4E5DA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82" y="1016722"/>
            <a:ext cx="3458514" cy="3960253"/>
          </a:xfrm>
          <a:prstGeom prst="rect">
            <a:avLst/>
          </a:prstGeom>
        </p:spPr>
      </p:pic>
      <p:pic>
        <p:nvPicPr>
          <p:cNvPr id="20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B6DD451-01C1-56E8-2B39-19F16985F3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19" t="-3540" r="69592" b="-6195"/>
          <a:stretch>
            <a:fillRect/>
          </a:stretch>
        </p:blipFill>
        <p:spPr>
          <a:xfrm>
            <a:off x="514877" y="2586525"/>
            <a:ext cx="597647" cy="592108"/>
          </a:xfrm>
          <a:prstGeom prst="rect">
            <a:avLst/>
          </a:prstGeom>
        </p:spPr>
      </p:pic>
      <p:pic>
        <p:nvPicPr>
          <p:cNvPr id="22" name="Image 2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52604B05-140D-C1A2-8564-75F4066C49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95" r="57300" b="50344"/>
          <a:stretch>
            <a:fillRect/>
          </a:stretch>
        </p:blipFill>
        <p:spPr>
          <a:xfrm>
            <a:off x="3289294" y="2685982"/>
            <a:ext cx="803570" cy="4474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8835E11-B13D-7979-4D2F-8818DD510654}"/>
              </a:ext>
            </a:extLst>
          </p:cNvPr>
          <p:cNvSpPr txBox="1"/>
          <p:nvPr/>
        </p:nvSpPr>
        <p:spPr>
          <a:xfrm>
            <a:off x="859029" y="4479882"/>
            <a:ext cx="312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Hamiltonian</a:t>
            </a:r>
            <a:r>
              <a:rPr lang="fr-FR" sz="2200" u="sng"/>
              <a:t> :</a:t>
            </a:r>
            <a:r>
              <a:rPr lang="fr-FR" sz="2200"/>
              <a:t> 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F00FE0C-B349-2B9D-2B40-7CBAB62C3815}"/>
              </a:ext>
            </a:extLst>
          </p:cNvPr>
          <p:cNvCxnSpPr/>
          <p:nvPr/>
        </p:nvCxnSpPr>
        <p:spPr>
          <a:xfrm>
            <a:off x="4582813" y="1251471"/>
            <a:ext cx="49306" cy="495451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B5B2284A-8CAD-A933-180A-4C3AB985F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1" y="5178200"/>
            <a:ext cx="2635624" cy="1101929"/>
          </a:xfrm>
          <a:prstGeom prst="rect">
            <a:avLst/>
          </a:prstGeom>
        </p:spPr>
      </p:pic>
      <p:sp>
        <p:nvSpPr>
          <p:cNvPr id="12" name="ZoneTexte 18">
            <a:extLst>
              <a:ext uri="{FF2B5EF4-FFF2-40B4-BE49-F238E27FC236}">
                <a16:creationId xmlns:a16="http://schemas.microsoft.com/office/drawing/2014/main" id="{9716C599-2CD7-AE2D-4600-96F3D0BA6C03}"/>
              </a:ext>
            </a:extLst>
          </p:cNvPr>
          <p:cNvSpPr txBox="1"/>
          <p:nvPr/>
        </p:nvSpPr>
        <p:spPr>
          <a:xfrm>
            <a:off x="4919781" y="124011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dirty="0" err="1"/>
              <a:t>Correspondence</a:t>
            </a:r>
            <a:r>
              <a:rPr lang="fr-FR" sz="2200" dirty="0"/>
              <a:t> </a:t>
            </a:r>
            <a:r>
              <a:rPr lang="fr-FR" sz="2200" dirty="0" err="1"/>
              <a:t>principle</a:t>
            </a:r>
            <a:r>
              <a:rPr lang="fr-FR" sz="2200" dirty="0"/>
              <a:t> :</a:t>
            </a:r>
            <a:endParaRPr lang="en-US" sz="22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C4B4784-C255-5FAB-84AA-9B0AD46D221A}"/>
              </a:ext>
            </a:extLst>
          </p:cNvPr>
          <p:cNvSpPr/>
          <p:nvPr/>
        </p:nvSpPr>
        <p:spPr>
          <a:xfrm rot="16200000">
            <a:off x="5277470" y="1854987"/>
            <a:ext cx="322080" cy="64416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8">
            <a:extLst>
              <a:ext uri="{FF2B5EF4-FFF2-40B4-BE49-F238E27FC236}">
                <a16:creationId xmlns:a16="http://schemas.microsoft.com/office/drawing/2014/main" id="{E6E03748-64E6-416D-B8C8-C5B861614EBE}"/>
              </a:ext>
            </a:extLst>
          </p:cNvPr>
          <p:cNvSpPr txBox="1"/>
          <p:nvPr/>
        </p:nvSpPr>
        <p:spPr>
          <a:xfrm>
            <a:off x="10006959" y="128324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Operator</a:t>
            </a:r>
          </a:p>
        </p:txBody>
      </p:sp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C838C8D5-B652-3F95-4BAB-5810B7883F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051" r="210"/>
          <a:stretch>
            <a:fillRect/>
          </a:stretch>
        </p:blipFill>
        <p:spPr>
          <a:xfrm>
            <a:off x="6907621" y="5609001"/>
            <a:ext cx="4635552" cy="353288"/>
          </a:xfrm>
          <a:prstGeom prst="rect">
            <a:avLst/>
          </a:prstGeom>
        </p:spPr>
      </p:pic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9E2B5F91-E9C8-45E4-CCEC-835A69523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018" y="1243083"/>
            <a:ext cx="1005202" cy="42160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4723DE30-C1C8-1E94-9842-03DA3E2A9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176" y="1836446"/>
            <a:ext cx="3496500" cy="308113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9888402-F01F-1D47-B177-C4B7CE71CDEF}"/>
              </a:ext>
            </a:extLst>
          </p:cNvPr>
          <p:cNvSpPr txBox="1"/>
          <p:nvPr/>
        </p:nvSpPr>
        <p:spPr>
          <a:xfrm>
            <a:off x="4234452" y="5561198"/>
            <a:ext cx="3505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err="1">
                <a:latin typeface="Avenir Next LT Pro"/>
              </a:rPr>
              <a:t>Infinite</a:t>
            </a:r>
            <a:r>
              <a:rPr lang="fr-FR" sz="2200">
                <a:latin typeface="Avenir Next LT Pro"/>
              </a:rPr>
              <a:t> basis </a:t>
            </a:r>
            <a:r>
              <a:rPr lang="fr-FR" sz="2200" baseline="0">
                <a:latin typeface="Avenir Next LT Pro"/>
              </a:rPr>
              <a:t>:</a:t>
            </a:r>
            <a:r>
              <a:rPr sz="2200">
                <a:latin typeface="Avenir Next LT Pro"/>
                <a:ea typeface="Avenir Next LT Pro"/>
                <a:cs typeface="Avenir Next LT Pro"/>
              </a:rPr>
              <a:t>​</a:t>
            </a:r>
            <a:endParaRPr lang="fr-FR"/>
          </a:p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22BDDB4-8B3D-EB7A-D5DF-DD6D873336DC}"/>
              </a:ext>
            </a:extLst>
          </p:cNvPr>
          <p:cNvCxnSpPr/>
          <p:nvPr/>
        </p:nvCxnSpPr>
        <p:spPr>
          <a:xfrm flipH="1" flipV="1">
            <a:off x="9540570" y="5331611"/>
            <a:ext cx="3559" cy="90423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C6ABCEB-3F4C-C75C-002D-93DFDCA1F3F3}"/>
              </a:ext>
            </a:extLst>
          </p:cNvPr>
          <p:cNvSpPr txBox="1"/>
          <p:nvPr/>
        </p:nvSpPr>
        <p:spPr>
          <a:xfrm>
            <a:off x="6496667" y="6145361"/>
            <a:ext cx="6096000" cy="4410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850"/>
              </a:lnSpc>
            </a:pPr>
            <a:r>
              <a:rPr lang="fr-FR" sz="2200" err="1">
                <a:solidFill>
                  <a:srgbClr val="FF0000"/>
                </a:solidFill>
                <a:latin typeface="Avenir Next LT Pro"/>
                <a:cs typeface="Segoe UI"/>
              </a:rPr>
              <a:t>cutoff</a:t>
            </a:r>
            <a:endParaRPr lang="fr-FR" err="1">
              <a:solidFill>
                <a:srgbClr val="FF0000"/>
              </a:solidFill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1AC628AB-F680-BE6A-542D-4DA35955A396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75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AD9BDD5-B889-0B03-19AD-A2E85392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E68C-F426-4B9A-B3F0-C80742EF459A}" type="datetime1">
              <a:rPr lang="en-GB" smtClean="0"/>
              <a:t>20/02/2026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8C6AF5-97E7-FE89-4013-479B0564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9</a:t>
            </a:fld>
            <a:endParaRPr lang="en-US"/>
          </a:p>
        </p:txBody>
      </p:sp>
      <p:pic>
        <p:nvPicPr>
          <p:cNvPr id="5" name="Image 4" descr="Une image contenant texte, diagramme, ligne, Police&#10;&#10;Le contenu généré par l’IA peut être incorrect.">
            <a:extLst>
              <a:ext uri="{FF2B5EF4-FFF2-40B4-BE49-F238E27FC236}">
                <a16:creationId xmlns:a16="http://schemas.microsoft.com/office/drawing/2014/main" id="{9C867FFE-A780-DB48-5979-D9F79442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8"/>
            <a:ext cx="12192000" cy="68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748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1362</Words>
  <Application>Microsoft Office PowerPoint</Application>
  <PresentationFormat>Grand écran</PresentationFormat>
  <Paragraphs>553</Paragraphs>
  <Slides>75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75</vt:i4>
      </vt:variant>
    </vt:vector>
  </HeadingPairs>
  <TitlesOfParts>
    <vt:vector size="85" baseType="lpstr">
      <vt:lpstr>Aptos</vt:lpstr>
      <vt:lpstr>Aptos Display</vt:lpstr>
      <vt:lpstr>Arial</vt:lpstr>
      <vt:lpstr>Avenir Next LT Pro</vt:lpstr>
      <vt:lpstr>Calibri</vt:lpstr>
      <vt:lpstr>Cambria Math</vt:lpstr>
      <vt:lpstr>Wingdings</vt:lpstr>
      <vt:lpstr>AccentBoxVTI</vt:lpstr>
      <vt:lpstr>Thème Office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Krylov Techniques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Annex Common Part</vt:lpstr>
      <vt:lpstr>Présentation PowerPoint</vt:lpstr>
      <vt:lpstr>Présentation PowerPoint</vt:lpstr>
      <vt:lpstr>Fluxonium</vt:lpstr>
      <vt:lpstr>Transmon Readout</vt:lpstr>
      <vt:lpstr>Cross-Kerr : Measurement</vt:lpstr>
      <vt:lpstr>Maximizing overlap</vt:lpstr>
      <vt:lpstr>Dispersive shift 𝛘 as function of detuning 𝚫</vt:lpstr>
      <vt:lpstr>Another Method</vt:lpstr>
      <vt:lpstr>Kite Qubit Hamiltonian (no assymetry)</vt:lpstr>
      <vt:lpstr>Annex Eliot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Eliot Delachaux</dc:creator>
  <cp:lastModifiedBy>Eliot Delachaux</cp:lastModifiedBy>
  <cp:revision>26</cp:revision>
  <dcterms:created xsi:type="dcterms:W3CDTF">2026-01-30T16:02:05Z</dcterms:created>
  <dcterms:modified xsi:type="dcterms:W3CDTF">2026-02-20T12:49:08Z</dcterms:modified>
</cp:coreProperties>
</file>